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3" r:id="rId6"/>
    <p:sldId id="264" r:id="rId7"/>
    <p:sldId id="265" r:id="rId8"/>
    <p:sldId id="266" r:id="rId9"/>
    <p:sldId id="267" r:id="rId10"/>
    <p:sldId id="269" r:id="rId11"/>
    <p:sldId id="260" r:id="rId12"/>
    <p:sldId id="261" r:id="rId13"/>
    <p:sldId id="262" r:id="rId14"/>
    <p:sldId id="268" r:id="rId15"/>
    <p:sldId id="270" r:id="rId16"/>
    <p:sldId id="271" r:id="rId17"/>
    <p:sldId id="278" r:id="rId18"/>
    <p:sldId id="272" r:id="rId19"/>
    <p:sldId id="274" r:id="rId20"/>
    <p:sldId id="279"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a mahardiani" initials="lm" lastIdx="1" clrIdx="0">
    <p:extLst>
      <p:ext uri="{19B8F6BF-5375-455C-9EA6-DF929625EA0E}">
        <p15:presenceInfo xmlns:p15="http://schemas.microsoft.com/office/powerpoint/2012/main" userId="lina mahardi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4" d="100"/>
          <a:sy n="74" d="100"/>
        </p:scale>
        <p:origin x="10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A076EC-14DE-4B8F-B765-223FF9BDF84D}"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223320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076EC-14DE-4B8F-B765-223FF9BDF84D}"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4755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076EC-14DE-4B8F-B765-223FF9BDF84D}"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93475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076EC-14DE-4B8F-B765-223FF9BDF84D}"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64372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A076EC-14DE-4B8F-B765-223FF9BDF84D}"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269456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A076EC-14DE-4B8F-B765-223FF9BDF84D}"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72049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A076EC-14DE-4B8F-B765-223FF9BDF84D}" type="datetimeFigureOut">
              <a:rPr lang="en-US" smtClean="0"/>
              <a:t>7/4/2020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241336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A076EC-14DE-4B8F-B765-223FF9BDF84D}" type="datetimeFigureOut">
              <a:rPr lang="en-US" smtClean="0"/>
              <a:t>7/4/2020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331229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076EC-14DE-4B8F-B765-223FF9BDF84D}" type="datetimeFigureOut">
              <a:rPr lang="en-US" smtClean="0"/>
              <a:t>7/4/2020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90757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A076EC-14DE-4B8F-B765-223FF9BDF84D}"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80415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A076EC-14DE-4B8F-B765-223FF9BDF84D}"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BFFAF-7FEE-4A76-B49D-E63D0CAC1CE9}" type="slidenum">
              <a:rPr lang="en-US" smtClean="0"/>
              <a:t>‹#›</a:t>
            </a:fld>
            <a:endParaRPr lang="en-US"/>
          </a:p>
        </p:txBody>
      </p:sp>
    </p:spTree>
    <p:extLst>
      <p:ext uri="{BB962C8B-B14F-4D97-AF65-F5344CB8AC3E}">
        <p14:creationId xmlns:p14="http://schemas.microsoft.com/office/powerpoint/2010/main" val="137369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76EC-14DE-4B8F-B765-223FF9BDF84D}" type="datetimeFigureOut">
              <a:rPr lang="en-US" smtClean="0"/>
              <a:t>7/4/2020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BFFAF-7FEE-4A76-B49D-E63D0CAC1CE9}" type="slidenum">
              <a:rPr lang="en-US" smtClean="0"/>
              <a:t>‹#›</a:t>
            </a:fld>
            <a:endParaRPr lang="en-US"/>
          </a:p>
        </p:txBody>
      </p:sp>
    </p:spTree>
    <p:extLst>
      <p:ext uri="{BB962C8B-B14F-4D97-AF65-F5344CB8AC3E}">
        <p14:creationId xmlns:p14="http://schemas.microsoft.com/office/powerpoint/2010/main" val="406441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u-tokyo.ac.jp/en/prospective-students/mext_scholarship.html" TargetMode="External"/><Relationship Id="rId3" Type="http://schemas.openxmlformats.org/officeDocument/2006/relationships/image" Target="../media/image3.png"/><Relationship Id="rId7" Type="http://schemas.openxmlformats.org/officeDocument/2006/relationships/hyperlink" Target="http://www.tsukuba.ac.jp/en/students/finance/scholarship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global.hokudai.ac.jp/admissions/scholarships/" TargetMode="External"/><Relationship Id="rId5" Type="http://schemas.openxmlformats.org/officeDocument/2006/relationships/hyperlink" Target="https://www.jasso.go.jp/en/study_j/scholarships/index.html" TargetMode="External"/><Relationship Id="rId4" Type="http://schemas.openxmlformats.org/officeDocument/2006/relationships/hyperlink" Target="https://www.mext.go.jp/en/policy/education/highered/title02/detail02/sdetail02/1373897.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beasiswalpdp.kemenkeu.go.id/"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www.lpdp.kemenkeu.go.i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global.hokudai.ac.jp/university-life/arrive-and-thrive/supporter-system/"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japanexplorer.com.au/facts-of-japan-general-information/"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id.emb-japan.go.jp/sch.html"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DF7772D2-9B2A-4662-AD46-99991239431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482600" y="345528"/>
            <a:ext cx="8178799" cy="4599701"/>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8C52D5-5A8C-4DD4-A001-1B3BAE767C76}"/>
              </a:ext>
            </a:extLst>
          </p:cNvPr>
          <p:cNvSpPr txBox="1"/>
          <p:nvPr/>
        </p:nvSpPr>
        <p:spPr>
          <a:xfrm>
            <a:off x="2161797" y="5115683"/>
            <a:ext cx="5066965"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Lina Mahardiani, S.T., M.Sc., </a:t>
            </a:r>
            <a:r>
              <a:rPr lang="en-US" sz="2400" b="1" dirty="0" err="1">
                <a:latin typeface="Arial" panose="020B0604020202020204" pitchFamily="34" charset="0"/>
                <a:cs typeface="Arial" panose="020B0604020202020204" pitchFamily="34" charset="0"/>
              </a:rPr>
              <a:t>Ph.D</a:t>
            </a: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Chemistry Education</a:t>
            </a:r>
          </a:p>
        </p:txBody>
      </p:sp>
      <p:sp>
        <p:nvSpPr>
          <p:cNvPr id="11" name="TextBox 10">
            <a:extLst>
              <a:ext uri="{FF2B5EF4-FFF2-40B4-BE49-F238E27FC236}">
                <a16:creationId xmlns:a16="http://schemas.microsoft.com/office/drawing/2014/main" id="{13FCB181-3CA3-4997-B0A4-381F448B1404}"/>
              </a:ext>
            </a:extLst>
          </p:cNvPr>
          <p:cNvSpPr txBox="1"/>
          <p:nvPr/>
        </p:nvSpPr>
        <p:spPr>
          <a:xfrm>
            <a:off x="6426679" y="6033008"/>
            <a:ext cx="2359620" cy="369332"/>
          </a:xfrm>
          <a:prstGeom prst="rect">
            <a:avLst/>
          </a:prstGeom>
          <a:noFill/>
        </p:spPr>
        <p:txBody>
          <a:bodyPr wrap="none" rtlCol="0">
            <a:spAutoFit/>
          </a:bodyPr>
          <a:lstStyle/>
          <a:p>
            <a:r>
              <a:rPr lang="en-US" dirty="0"/>
              <a:t>Surakarta, July 4</a:t>
            </a:r>
            <a:r>
              <a:rPr lang="en-US" baseline="30000" dirty="0"/>
              <a:t>th</a:t>
            </a:r>
            <a:r>
              <a:rPr lang="en-US" dirty="0"/>
              <a:t> 2020</a:t>
            </a:r>
          </a:p>
        </p:txBody>
      </p:sp>
    </p:spTree>
    <p:extLst>
      <p:ext uri="{BB962C8B-B14F-4D97-AF65-F5344CB8AC3E}">
        <p14:creationId xmlns:p14="http://schemas.microsoft.com/office/powerpoint/2010/main" val="3425410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964197" cy="523220"/>
          </a:xfrm>
          <a:prstGeom prst="rect">
            <a:avLst/>
          </a:prstGeom>
        </p:spPr>
        <p:txBody>
          <a:bodyPr wrap="none">
            <a:spAutoFit/>
          </a:bodyPr>
          <a:lstStyle/>
          <a:p>
            <a:r>
              <a:rPr lang="en-US" sz="2800" b="1" dirty="0">
                <a:solidFill>
                  <a:srgbClr val="1A1A1A"/>
                </a:solidFill>
                <a:latin typeface="Modern Love" panose="04090805081005020601" pitchFamily="82" charset="0"/>
              </a:rPr>
              <a:t>SCHOLARSHIP TO STUDY IN JAPAN</a:t>
            </a:r>
            <a:endParaRPr lang="en-US" sz="2800" b="1" i="0" dirty="0">
              <a:effectLst/>
              <a:latin typeface="Modern Love" panose="04090805081005020601" pitchFamily="82" charset="0"/>
            </a:endParaRPr>
          </a:p>
        </p:txBody>
      </p:sp>
      <p:sp>
        <p:nvSpPr>
          <p:cNvPr id="2" name="Rectangle 1">
            <a:extLst>
              <a:ext uri="{FF2B5EF4-FFF2-40B4-BE49-F238E27FC236}">
                <a16:creationId xmlns:a16="http://schemas.microsoft.com/office/drawing/2014/main" id="{24BDAFB1-9A54-4D3C-BAF3-DFE3BF2BBD0C}"/>
              </a:ext>
            </a:extLst>
          </p:cNvPr>
          <p:cNvSpPr/>
          <p:nvPr/>
        </p:nvSpPr>
        <p:spPr>
          <a:xfrm>
            <a:off x="157758" y="1472652"/>
            <a:ext cx="4684142" cy="1015663"/>
          </a:xfrm>
          <a:prstGeom prst="rect">
            <a:avLst/>
          </a:prstGeom>
        </p:spPr>
        <p:txBody>
          <a:bodyPr wrap="square">
            <a:spAutoFit/>
          </a:bodyPr>
          <a:lstStyle/>
          <a:p>
            <a:r>
              <a:rPr lang="en-US" sz="2000" b="1" dirty="0">
                <a:hlinkClick r:id="rId4">
                  <a:extLst>
                    <a:ext uri="{A12FA001-AC4F-418D-AE19-62706E023703}">
                      <ahyp:hlinkClr xmlns:ahyp="http://schemas.microsoft.com/office/drawing/2018/hyperlinkcolor" val="tx"/>
                    </a:ext>
                  </a:extLst>
                </a:hlinkClick>
              </a:rPr>
              <a:t>https://www.mext.go.jp/en/policy/education/highered/title02/detail02/sdetail02/1373897.htm</a:t>
            </a:r>
            <a:endParaRPr lang="en-US" sz="2000" b="1" dirty="0"/>
          </a:p>
        </p:txBody>
      </p:sp>
      <p:sp>
        <p:nvSpPr>
          <p:cNvPr id="4" name="Rectangle 3">
            <a:extLst>
              <a:ext uri="{FF2B5EF4-FFF2-40B4-BE49-F238E27FC236}">
                <a16:creationId xmlns:a16="http://schemas.microsoft.com/office/drawing/2014/main" id="{35AFF6AA-2A8B-4DCD-9250-DAC1280CC58E}"/>
              </a:ext>
            </a:extLst>
          </p:cNvPr>
          <p:cNvSpPr/>
          <p:nvPr/>
        </p:nvSpPr>
        <p:spPr>
          <a:xfrm>
            <a:off x="157758" y="2789468"/>
            <a:ext cx="4572000" cy="707886"/>
          </a:xfrm>
          <a:prstGeom prst="rect">
            <a:avLst/>
          </a:prstGeom>
        </p:spPr>
        <p:txBody>
          <a:bodyPr>
            <a:spAutoFit/>
          </a:bodyPr>
          <a:lstStyle/>
          <a:p>
            <a:r>
              <a:rPr lang="en-US" sz="2000" b="1" dirty="0">
                <a:hlinkClick r:id="rId5">
                  <a:extLst>
                    <a:ext uri="{A12FA001-AC4F-418D-AE19-62706E023703}">
                      <ahyp:hlinkClr xmlns:ahyp="http://schemas.microsoft.com/office/drawing/2018/hyperlinkcolor" val="tx"/>
                    </a:ext>
                  </a:extLst>
                </a:hlinkClick>
              </a:rPr>
              <a:t>https://www.jasso.go.jp/en/study_j/scholarships/index.html</a:t>
            </a:r>
            <a:endParaRPr lang="en-US" sz="2000" b="1" dirty="0"/>
          </a:p>
        </p:txBody>
      </p:sp>
      <p:sp>
        <p:nvSpPr>
          <p:cNvPr id="5" name="TextBox 4">
            <a:extLst>
              <a:ext uri="{FF2B5EF4-FFF2-40B4-BE49-F238E27FC236}">
                <a16:creationId xmlns:a16="http://schemas.microsoft.com/office/drawing/2014/main" id="{90E062FE-AF6E-49E3-9F14-284C04F8649E}"/>
              </a:ext>
            </a:extLst>
          </p:cNvPr>
          <p:cNvSpPr txBox="1"/>
          <p:nvPr/>
        </p:nvSpPr>
        <p:spPr>
          <a:xfrm>
            <a:off x="5453621" y="1462582"/>
            <a:ext cx="3503651" cy="707886"/>
          </a:xfrm>
          <a:prstGeom prst="rect">
            <a:avLst/>
          </a:prstGeom>
          <a:noFill/>
        </p:spPr>
        <p:txBody>
          <a:bodyPr wrap="none" rtlCol="0">
            <a:spAutoFit/>
          </a:bodyPr>
          <a:lstStyle/>
          <a:p>
            <a:pPr marL="342900" indent="-342900">
              <a:buFont typeface="+mj-lt"/>
              <a:buAutoNum type="arabicPeriod"/>
            </a:pPr>
            <a:r>
              <a:rPr lang="en-US" sz="2000" b="1" dirty="0"/>
              <a:t>Embassy recommendation</a:t>
            </a:r>
          </a:p>
          <a:p>
            <a:pPr marL="342900" indent="-342900">
              <a:buFont typeface="+mj-lt"/>
              <a:buAutoNum type="arabicPeriod"/>
            </a:pPr>
            <a:r>
              <a:rPr lang="en-US" sz="2000" b="1" dirty="0"/>
              <a:t>University recommendation</a:t>
            </a:r>
          </a:p>
        </p:txBody>
      </p:sp>
      <p:sp>
        <p:nvSpPr>
          <p:cNvPr id="9" name="Rectangle 8">
            <a:extLst>
              <a:ext uri="{FF2B5EF4-FFF2-40B4-BE49-F238E27FC236}">
                <a16:creationId xmlns:a16="http://schemas.microsoft.com/office/drawing/2014/main" id="{E35829A1-2BCB-4BAB-A12B-E42AEAD9016C}"/>
              </a:ext>
            </a:extLst>
          </p:cNvPr>
          <p:cNvSpPr/>
          <p:nvPr/>
        </p:nvSpPr>
        <p:spPr>
          <a:xfrm>
            <a:off x="5489282" y="2631961"/>
            <a:ext cx="3432328" cy="1015663"/>
          </a:xfrm>
          <a:prstGeom prst="rect">
            <a:avLst/>
          </a:prstGeom>
        </p:spPr>
        <p:txBody>
          <a:bodyPr wrap="square">
            <a:spAutoFit/>
          </a:bodyPr>
          <a:lstStyle/>
          <a:p>
            <a:r>
              <a:rPr lang="en-US" sz="2000" b="1" dirty="0"/>
              <a:t>https://www.jasso.go.jp/en/study_j/scholarships/brochure.html</a:t>
            </a:r>
          </a:p>
        </p:txBody>
      </p:sp>
      <p:sp>
        <p:nvSpPr>
          <p:cNvPr id="11" name="Arrow: Right 10">
            <a:extLst>
              <a:ext uri="{FF2B5EF4-FFF2-40B4-BE49-F238E27FC236}">
                <a16:creationId xmlns:a16="http://schemas.microsoft.com/office/drawing/2014/main" id="{1A5FF782-535D-429A-A6DB-764F8F932E3B}"/>
              </a:ext>
            </a:extLst>
          </p:cNvPr>
          <p:cNvSpPr/>
          <p:nvPr/>
        </p:nvSpPr>
        <p:spPr>
          <a:xfrm>
            <a:off x="4903585" y="1632013"/>
            <a:ext cx="363309" cy="336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16C57CB-7807-48E5-A2B2-8E5486DF26FE}"/>
              </a:ext>
            </a:extLst>
          </p:cNvPr>
          <p:cNvSpPr/>
          <p:nvPr/>
        </p:nvSpPr>
        <p:spPr>
          <a:xfrm>
            <a:off x="4903585" y="2786882"/>
            <a:ext cx="363309" cy="336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1DA8B5C-1F9B-4A47-8377-CC7EDE9082B6}"/>
              </a:ext>
            </a:extLst>
          </p:cNvPr>
          <p:cNvSpPr txBox="1"/>
          <p:nvPr/>
        </p:nvSpPr>
        <p:spPr>
          <a:xfrm>
            <a:off x="181779" y="4109117"/>
            <a:ext cx="6533583" cy="461665"/>
          </a:xfrm>
          <a:prstGeom prst="rect">
            <a:avLst/>
          </a:prstGeom>
          <a:noFill/>
        </p:spPr>
        <p:txBody>
          <a:bodyPr wrap="none" rtlCol="0">
            <a:spAutoFit/>
          </a:bodyPr>
          <a:lstStyle/>
          <a:p>
            <a:r>
              <a:rPr lang="en-US" sz="2400" b="1" dirty="0"/>
              <a:t>Scholarship offers by the university of your choice</a:t>
            </a:r>
          </a:p>
        </p:txBody>
      </p:sp>
      <p:sp>
        <p:nvSpPr>
          <p:cNvPr id="15" name="Rectangle 14">
            <a:extLst>
              <a:ext uri="{FF2B5EF4-FFF2-40B4-BE49-F238E27FC236}">
                <a16:creationId xmlns:a16="http://schemas.microsoft.com/office/drawing/2014/main" id="{47EB85FA-EDF3-4074-95B5-CE4A060D28E3}"/>
              </a:ext>
            </a:extLst>
          </p:cNvPr>
          <p:cNvSpPr/>
          <p:nvPr/>
        </p:nvSpPr>
        <p:spPr>
          <a:xfrm>
            <a:off x="893163" y="4675183"/>
            <a:ext cx="6646128" cy="400110"/>
          </a:xfrm>
          <a:prstGeom prst="rect">
            <a:avLst/>
          </a:prstGeom>
        </p:spPr>
        <p:txBody>
          <a:bodyPr wrap="square">
            <a:spAutoFit/>
          </a:bodyPr>
          <a:lstStyle/>
          <a:p>
            <a:r>
              <a:rPr lang="en-US" sz="2000" dirty="0">
                <a:hlinkClick r:id="rId6"/>
              </a:rPr>
              <a:t>https://www.global.hokudai.ac.jp/admissions/scholarships/</a:t>
            </a:r>
            <a:endParaRPr lang="en-US" sz="2000" dirty="0"/>
          </a:p>
        </p:txBody>
      </p:sp>
      <p:sp>
        <p:nvSpPr>
          <p:cNvPr id="17" name="Arrow: Curved Right 16">
            <a:extLst>
              <a:ext uri="{FF2B5EF4-FFF2-40B4-BE49-F238E27FC236}">
                <a16:creationId xmlns:a16="http://schemas.microsoft.com/office/drawing/2014/main" id="{528751F7-3846-4926-9E66-F7D1EE94E161}"/>
              </a:ext>
            </a:extLst>
          </p:cNvPr>
          <p:cNvSpPr/>
          <p:nvPr/>
        </p:nvSpPr>
        <p:spPr>
          <a:xfrm>
            <a:off x="500137" y="4629016"/>
            <a:ext cx="266092" cy="40011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4A5F5589-A915-434F-8E11-C335996C863F}"/>
              </a:ext>
            </a:extLst>
          </p:cNvPr>
          <p:cNvSpPr/>
          <p:nvPr/>
        </p:nvSpPr>
        <p:spPr>
          <a:xfrm>
            <a:off x="876192" y="5272968"/>
            <a:ext cx="6490853" cy="400110"/>
          </a:xfrm>
          <a:prstGeom prst="rect">
            <a:avLst/>
          </a:prstGeom>
        </p:spPr>
        <p:txBody>
          <a:bodyPr wrap="square">
            <a:spAutoFit/>
          </a:bodyPr>
          <a:lstStyle/>
          <a:p>
            <a:r>
              <a:rPr lang="en-US" sz="2000" dirty="0">
                <a:hlinkClick r:id="rId7"/>
              </a:rPr>
              <a:t>http://www.tsukuba.ac.jp/en/students/finance/scholarships</a:t>
            </a:r>
            <a:endParaRPr lang="en-US" sz="2000" dirty="0"/>
          </a:p>
        </p:txBody>
      </p:sp>
      <p:sp>
        <p:nvSpPr>
          <p:cNvPr id="21" name="Rectangle 20">
            <a:extLst>
              <a:ext uri="{FF2B5EF4-FFF2-40B4-BE49-F238E27FC236}">
                <a16:creationId xmlns:a16="http://schemas.microsoft.com/office/drawing/2014/main" id="{0AD08DF3-AB6A-4141-A6BB-34F34766868F}"/>
              </a:ext>
            </a:extLst>
          </p:cNvPr>
          <p:cNvSpPr/>
          <p:nvPr/>
        </p:nvSpPr>
        <p:spPr>
          <a:xfrm>
            <a:off x="855014" y="5810665"/>
            <a:ext cx="8065706" cy="400110"/>
          </a:xfrm>
          <a:prstGeom prst="rect">
            <a:avLst/>
          </a:prstGeom>
        </p:spPr>
        <p:txBody>
          <a:bodyPr wrap="square">
            <a:spAutoFit/>
          </a:bodyPr>
          <a:lstStyle/>
          <a:p>
            <a:r>
              <a:rPr lang="en-US" sz="2000" dirty="0">
                <a:solidFill>
                  <a:schemeClr val="accent2">
                    <a:lumMod val="75000"/>
                  </a:schemeClr>
                </a:solidFill>
                <a:hlinkClick r:id="rId8">
                  <a:extLst>
                    <a:ext uri="{A12FA001-AC4F-418D-AE19-62706E023703}">
                      <ahyp:hlinkClr xmlns:ahyp="http://schemas.microsoft.com/office/drawing/2018/hyperlinkcolor" val="tx"/>
                    </a:ext>
                  </a:extLst>
                </a:hlinkClick>
              </a:rPr>
              <a:t>https://www.u-tokyo.ac.jp/en/prospective-students/mext_scholarship.html</a:t>
            </a:r>
            <a:endParaRPr lang="en-US" sz="2000" dirty="0">
              <a:solidFill>
                <a:schemeClr val="accent2">
                  <a:lumMod val="75000"/>
                </a:schemeClr>
              </a:solidFill>
            </a:endParaRPr>
          </a:p>
        </p:txBody>
      </p:sp>
      <p:sp>
        <p:nvSpPr>
          <p:cNvPr id="24" name="Arrow: Curved Right 23">
            <a:extLst>
              <a:ext uri="{FF2B5EF4-FFF2-40B4-BE49-F238E27FC236}">
                <a16:creationId xmlns:a16="http://schemas.microsoft.com/office/drawing/2014/main" id="{D2DD7D88-F9BD-4C66-8055-E98A0F3CA775}"/>
              </a:ext>
            </a:extLst>
          </p:cNvPr>
          <p:cNvSpPr/>
          <p:nvPr/>
        </p:nvSpPr>
        <p:spPr>
          <a:xfrm>
            <a:off x="500137" y="5165657"/>
            <a:ext cx="266092" cy="40011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urved Right 24">
            <a:extLst>
              <a:ext uri="{FF2B5EF4-FFF2-40B4-BE49-F238E27FC236}">
                <a16:creationId xmlns:a16="http://schemas.microsoft.com/office/drawing/2014/main" id="{4096624E-E3F8-4C8C-BBC2-CDDEB179521D}"/>
              </a:ext>
            </a:extLst>
          </p:cNvPr>
          <p:cNvSpPr/>
          <p:nvPr/>
        </p:nvSpPr>
        <p:spPr>
          <a:xfrm>
            <a:off x="500137" y="5671482"/>
            <a:ext cx="266092" cy="40011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6967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MBUKAAN BEASISWA LPDP TAHUN 2018 | Pascasarjana ISI Jogja">
            <a:extLst>
              <a:ext uri="{FF2B5EF4-FFF2-40B4-BE49-F238E27FC236}">
                <a16:creationId xmlns:a16="http://schemas.microsoft.com/office/drawing/2014/main" id="{3CE01A57-6A41-4F46-878D-9A2CA4554153}"/>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18796" y="198989"/>
            <a:ext cx="6815167" cy="6655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F1817F-53F6-430B-934D-057D6CF0A2D9}"/>
              </a:ext>
            </a:extLst>
          </p:cNvPr>
          <p:cNvSpPr txBox="1"/>
          <p:nvPr/>
        </p:nvSpPr>
        <p:spPr>
          <a:xfrm>
            <a:off x="939943" y="203308"/>
            <a:ext cx="7624113" cy="430887"/>
          </a:xfrm>
          <a:prstGeom prst="rect">
            <a:avLst/>
          </a:prstGeom>
          <a:noFill/>
        </p:spPr>
        <p:txBody>
          <a:bodyPr wrap="square" rtlCol="0">
            <a:spAutoFit/>
          </a:bodyPr>
          <a:lstStyle/>
          <a:p>
            <a:r>
              <a:rPr lang="en-GB" sz="2200" b="1" dirty="0" err="1">
                <a:latin typeface="Arial" panose="020B0604020202020204" pitchFamily="34" charset="0"/>
                <a:cs typeface="Arial" panose="020B0604020202020204" pitchFamily="34" charset="0"/>
              </a:rPr>
              <a:t>Beasiswa</a:t>
            </a:r>
            <a:r>
              <a:rPr lang="en-GB" sz="2200" b="1" dirty="0">
                <a:latin typeface="Arial" panose="020B0604020202020204" pitchFamily="34" charset="0"/>
                <a:cs typeface="Arial" panose="020B0604020202020204" pitchFamily="34" charset="0"/>
              </a:rPr>
              <a:t> Lembaga </a:t>
            </a:r>
            <a:r>
              <a:rPr lang="en-GB" sz="2200" b="1" dirty="0" err="1">
                <a:latin typeface="Arial" panose="020B0604020202020204" pitchFamily="34" charset="0"/>
                <a:cs typeface="Arial" panose="020B0604020202020204" pitchFamily="34" charset="0"/>
              </a:rPr>
              <a:t>Pengelola</a:t>
            </a:r>
            <a:r>
              <a:rPr lang="en-GB" sz="2200" b="1" dirty="0">
                <a:latin typeface="Arial" panose="020B0604020202020204" pitchFamily="34" charset="0"/>
                <a:cs typeface="Arial" panose="020B0604020202020204" pitchFamily="34" charset="0"/>
              </a:rPr>
              <a:t> Dana Pendidikan</a:t>
            </a:r>
          </a:p>
        </p:txBody>
      </p:sp>
      <p:sp>
        <p:nvSpPr>
          <p:cNvPr id="5" name="TextBox 4">
            <a:extLst>
              <a:ext uri="{FF2B5EF4-FFF2-40B4-BE49-F238E27FC236}">
                <a16:creationId xmlns:a16="http://schemas.microsoft.com/office/drawing/2014/main" id="{AB3C30A0-2134-4522-A451-1914F8D7C7CB}"/>
              </a:ext>
            </a:extLst>
          </p:cNvPr>
          <p:cNvSpPr txBox="1"/>
          <p:nvPr/>
        </p:nvSpPr>
        <p:spPr>
          <a:xfrm>
            <a:off x="221307" y="884624"/>
            <a:ext cx="8701385" cy="1287532"/>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Beasiswa</a:t>
            </a:r>
            <a:r>
              <a:rPr lang="en-GB" dirty="0">
                <a:latin typeface="Arial" panose="020B0604020202020204" pitchFamily="34" charset="0"/>
                <a:cs typeface="Arial" panose="020B0604020202020204" pitchFamily="34" charset="0"/>
              </a:rPr>
              <a:t> LPDP </a:t>
            </a:r>
            <a:r>
              <a:rPr lang="en-GB" dirty="0" err="1">
                <a:latin typeface="Arial" panose="020B0604020202020204" pitchFamily="34" charset="0"/>
                <a:cs typeface="Arial" panose="020B0604020202020204" pitchFamily="34" charset="0"/>
              </a:rPr>
              <a:t>merupakan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skema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beasiswa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dari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Kementrian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Keuangan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Republik</a:t>
            </a:r>
            <a:r>
              <a:rPr lang="en-GB" dirty="0">
                <a:latin typeface="Arial" panose="020B0604020202020204" pitchFamily="34" charset="0"/>
                <a:cs typeface="Arial" panose="020B0604020202020204" pitchFamily="34" charset="0"/>
              </a:rPr>
              <a:t> Indonesia yang </a:t>
            </a:r>
            <a:r>
              <a:rPr lang="en-GB" dirty="0" err="1">
                <a:latin typeface="Arial" panose="020B0604020202020204" pitchFamily="34" charset="0"/>
                <a:cs typeface="Arial" panose="020B0604020202020204" pitchFamily="34" charset="0"/>
              </a:rPr>
              <a:t>dikelola</a:t>
            </a:r>
            <a:r>
              <a:rPr lang="en-GB" dirty="0">
                <a:latin typeface="Arial" panose="020B0604020202020204" pitchFamily="34" charset="0"/>
                <a:cs typeface="Arial" panose="020B0604020202020204" pitchFamily="34" charset="0"/>
              </a:rPr>
              <a:t> oleh Lembaga </a:t>
            </a:r>
            <a:r>
              <a:rPr lang="en-GB" dirty="0" err="1">
                <a:latin typeface="Arial" panose="020B0604020202020204" pitchFamily="34" charset="0"/>
                <a:cs typeface="Arial" panose="020B0604020202020204" pitchFamily="34" charset="0"/>
              </a:rPr>
              <a:t>Pengelola</a:t>
            </a:r>
            <a:r>
              <a:rPr lang="en-GB" dirty="0">
                <a:latin typeface="Arial" panose="020B0604020202020204" pitchFamily="34" charset="0"/>
                <a:cs typeface="Arial" panose="020B0604020202020204" pitchFamily="34" charset="0"/>
              </a:rPr>
              <a:t> Dana Pendidikan Indonesia:</a:t>
            </a:r>
          </a:p>
          <a:p>
            <a:pPr>
              <a:lnSpc>
                <a:spcPct val="150000"/>
              </a:lnSpc>
            </a:pPr>
            <a:r>
              <a:rPr lang="en-GB" i="1" dirty="0" err="1">
                <a:latin typeface="Arial" panose="020B0604020202020204" pitchFamily="34" charset="0"/>
                <a:cs typeface="Arial" panose="020B0604020202020204" pitchFamily="34" charset="0"/>
              </a:rPr>
              <a:t>Pendanaan</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penuh</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meliputi</a:t>
            </a:r>
            <a:r>
              <a:rPr lang="en-GB" i="1" dirty="0">
                <a:latin typeface="Arial" panose="020B0604020202020204" pitchFamily="34" charset="0"/>
                <a:cs typeface="Arial" panose="020B0604020202020204" pitchFamily="34" charset="0"/>
              </a:rPr>
              <a:t> SPP, </a:t>
            </a:r>
            <a:r>
              <a:rPr lang="en-GB" i="1" dirty="0" err="1">
                <a:latin typeface="Arial" panose="020B0604020202020204" pitchFamily="34" charset="0"/>
                <a:cs typeface="Arial" panose="020B0604020202020204" pitchFamily="34" charset="0"/>
              </a:rPr>
              <a:t>bulanan</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tunjangan</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keluarga</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asuransi</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buku</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dll</a:t>
            </a:r>
            <a:r>
              <a:rPr lang="en-GB" i="1"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3201D5D-ED4E-4A68-A06D-AD871A2F718E}"/>
              </a:ext>
            </a:extLst>
          </p:cNvPr>
          <p:cNvSpPr txBox="1"/>
          <p:nvPr/>
        </p:nvSpPr>
        <p:spPr>
          <a:xfrm>
            <a:off x="891842" y="2662868"/>
            <a:ext cx="1440000" cy="540000"/>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GB" dirty="0" err="1">
                <a:latin typeface="Arial" panose="020B0604020202020204" pitchFamily="34" charset="0"/>
                <a:cs typeface="Arial" panose="020B0604020202020204" pitchFamily="34" charset="0"/>
              </a:rPr>
              <a:t>Umum</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65AFF09-A198-4E94-B328-9774BA8628A7}"/>
              </a:ext>
            </a:extLst>
          </p:cNvPr>
          <p:cNvSpPr txBox="1"/>
          <p:nvPr/>
        </p:nvSpPr>
        <p:spPr>
          <a:xfrm>
            <a:off x="3222000" y="3589611"/>
            <a:ext cx="3060000" cy="3139142"/>
          </a:xfrm>
          <a:prstGeom prst="roundRect">
            <a:avLst/>
          </a:prstGeom>
          <a:solidFill>
            <a:srgbClr val="FFFFFF">
              <a:alpha val="80000"/>
            </a:srgbClr>
          </a:solid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Afirmasi</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Alumni </a:t>
            </a:r>
            <a:r>
              <a:rPr lang="en-GB" dirty="0" err="1">
                <a:latin typeface="Arial" panose="020B0604020202020204" pitchFamily="34" charset="0"/>
                <a:cs typeface="Arial" panose="020B0604020202020204" pitchFamily="34" charset="0"/>
              </a:rPr>
              <a:t>Bidikmisi</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Prasejahtera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berprestasi</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Santri</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Prestasi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olahraga</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seni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internasional</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Penyandang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disabilitas</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Indonesia Timur</a:t>
            </a:r>
          </a:p>
        </p:txBody>
      </p:sp>
      <p:sp>
        <p:nvSpPr>
          <p:cNvPr id="8" name="TextBox 7">
            <a:extLst>
              <a:ext uri="{FF2B5EF4-FFF2-40B4-BE49-F238E27FC236}">
                <a16:creationId xmlns:a16="http://schemas.microsoft.com/office/drawing/2014/main" id="{180CA93A-F22B-4623-85CD-76CB2431DD68}"/>
              </a:ext>
            </a:extLst>
          </p:cNvPr>
          <p:cNvSpPr txBox="1"/>
          <p:nvPr/>
        </p:nvSpPr>
        <p:spPr>
          <a:xfrm>
            <a:off x="171842" y="3589611"/>
            <a:ext cx="2880000" cy="2247424"/>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Regular</a:t>
            </a: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Dokter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spesialis</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Perguruan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tinggi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utama</a:t>
            </a:r>
            <a:r>
              <a:rPr lang="en-GB" dirty="0">
                <a:latin typeface="Arial" panose="020B0604020202020204" pitchFamily="34" charset="0"/>
                <a:cs typeface="Arial" panose="020B0604020202020204" pitchFamily="34" charset="0"/>
              </a:rPr>
              <a:t> dunia</a:t>
            </a:r>
          </a:p>
          <a:p>
            <a:pPr marL="285750" indent="-285750">
              <a:buFont typeface="Arial" panose="020B0604020202020204" pitchFamily="34" charset="0"/>
              <a:buChar char="•"/>
            </a:pPr>
            <a:r>
              <a:rPr lang="en-GB" i="1" dirty="0" err="1">
                <a:latin typeface="Arial" panose="020B0604020202020204" pitchFamily="34" charset="0"/>
                <a:cs typeface="Arial" panose="020B0604020202020204" pitchFamily="34" charset="0"/>
              </a:rPr>
              <a:t>Disertasi</a:t>
            </a:r>
            <a:endParaRPr lang="en-GB"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i="1" dirty="0">
                <a:latin typeface="Arial" panose="020B0604020202020204" pitchFamily="34" charset="0"/>
                <a:cs typeface="Arial" panose="020B0604020202020204" pitchFamily="34" charset="0"/>
              </a:rPr>
              <a:t>Kerjasama </a:t>
            </a:r>
            <a:r>
              <a:rPr lang="en-GB" i="1" dirty="0" err="1">
                <a:latin typeface="Arial" panose="020B0604020202020204" pitchFamily="34" charset="0"/>
                <a:cs typeface="Arial" panose="020B0604020202020204" pitchFamily="34" charset="0"/>
              </a:rPr>
              <a:t>pendanaan</a:t>
            </a:r>
            <a:endParaRPr lang="en-GB"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E9A080B-2846-4FAA-BB58-FD07921B3350}"/>
              </a:ext>
            </a:extLst>
          </p:cNvPr>
          <p:cNvSpPr txBox="1"/>
          <p:nvPr/>
        </p:nvSpPr>
        <p:spPr>
          <a:xfrm>
            <a:off x="6452158" y="3589611"/>
            <a:ext cx="2520000" cy="1940957"/>
          </a:xfrm>
          <a:prstGeom prst="roundRect">
            <a:avLst/>
          </a:prstGeom>
          <a:solidFill>
            <a:srgbClr val="FFFFFF">
              <a:alpha val="80000"/>
            </a:srgbClr>
          </a:solidFill>
          <a:ln w="19050"/>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Beasiswa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unggulan</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PNS</a:t>
            </a: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Olimpiade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sains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teknologi</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ekonomi</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2D70A25-24F3-4E7E-8D8F-4D12DA934BF4}"/>
              </a:ext>
            </a:extLst>
          </p:cNvPr>
          <p:cNvSpPr txBox="1"/>
          <p:nvPr/>
        </p:nvSpPr>
        <p:spPr>
          <a:xfrm>
            <a:off x="4032000" y="2662868"/>
            <a:ext cx="1440000" cy="540000"/>
          </a:xfrm>
          <a:prstGeom prst="roundRect">
            <a:avLst/>
          </a:prstGeom>
          <a:solidFill>
            <a:srgbClr val="FFFFFF">
              <a:alpha val="80000"/>
            </a:srgbClr>
          </a:solid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GB" dirty="0" err="1">
                <a:latin typeface="Arial" panose="020B0604020202020204" pitchFamily="34" charset="0"/>
                <a:cs typeface="Arial" panose="020B0604020202020204" pitchFamily="34" charset="0"/>
              </a:rPr>
              <a:t>Afirmasi</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237DA38-31B4-429B-BE03-5465EBB32904}"/>
              </a:ext>
            </a:extLst>
          </p:cNvPr>
          <p:cNvSpPr txBox="1"/>
          <p:nvPr/>
        </p:nvSpPr>
        <p:spPr>
          <a:xfrm>
            <a:off x="6812158" y="2662868"/>
            <a:ext cx="1800000" cy="540000"/>
          </a:xfrm>
          <a:prstGeom prst="roundRect">
            <a:avLst/>
          </a:prstGeom>
          <a:solidFill>
            <a:srgbClr val="FFFFFF">
              <a:alpha val="80000"/>
            </a:srgbClr>
          </a:solidFill>
          <a:ln w="19050"/>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i="1" dirty="0">
                <a:latin typeface="Arial" panose="020B0604020202020204" pitchFamily="34" charset="0"/>
                <a:cs typeface="Arial" panose="020B0604020202020204" pitchFamily="34" charset="0"/>
              </a:rPr>
              <a:t>Targeted group</a:t>
            </a:r>
          </a:p>
        </p:txBody>
      </p:sp>
      <p:cxnSp>
        <p:nvCxnSpPr>
          <p:cNvPr id="13" name="Straight Connector 12">
            <a:extLst>
              <a:ext uri="{FF2B5EF4-FFF2-40B4-BE49-F238E27FC236}">
                <a16:creationId xmlns:a16="http://schemas.microsoft.com/office/drawing/2014/main" id="{5BAF2B61-4B7D-441A-B563-3F2C50CB81F9}"/>
              </a:ext>
            </a:extLst>
          </p:cNvPr>
          <p:cNvCxnSpPr>
            <a:stCxn id="6" idx="2"/>
            <a:endCxn id="8" idx="0"/>
          </p:cNvCxnSpPr>
          <p:nvPr/>
        </p:nvCxnSpPr>
        <p:spPr>
          <a:xfrm>
            <a:off x="1611842" y="3202868"/>
            <a:ext cx="0" cy="3867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D9E22C8-3F42-4D37-B186-10513FD334D3}"/>
              </a:ext>
            </a:extLst>
          </p:cNvPr>
          <p:cNvCxnSpPr>
            <a:stCxn id="10" idx="2"/>
            <a:endCxn id="7" idx="0"/>
          </p:cNvCxnSpPr>
          <p:nvPr/>
        </p:nvCxnSpPr>
        <p:spPr>
          <a:xfrm>
            <a:off x="4752000" y="3202868"/>
            <a:ext cx="0" cy="3867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DA25C94-A8E5-415C-9A3A-BF58DBDE8143}"/>
              </a:ext>
            </a:extLst>
          </p:cNvPr>
          <p:cNvCxnSpPr>
            <a:stCxn id="11" idx="2"/>
            <a:endCxn id="9" idx="0"/>
          </p:cNvCxnSpPr>
          <p:nvPr/>
        </p:nvCxnSpPr>
        <p:spPr>
          <a:xfrm>
            <a:off x="7712158" y="3202868"/>
            <a:ext cx="0" cy="386743"/>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C420347-A61D-4B7A-B276-B5AA4228C9C6}"/>
              </a:ext>
            </a:extLst>
          </p:cNvPr>
          <p:cNvCxnSpPr>
            <a:cxnSpLocks/>
          </p:cNvCxnSpPr>
          <p:nvPr/>
        </p:nvCxnSpPr>
        <p:spPr>
          <a:xfrm>
            <a:off x="4752000" y="2162011"/>
            <a:ext cx="0" cy="24483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B5AFC2A-5721-4988-97B8-B207C28BBB6A}"/>
              </a:ext>
            </a:extLst>
          </p:cNvPr>
          <p:cNvCxnSpPr>
            <a:cxnSpLocks/>
            <a:endCxn id="10" idx="0"/>
          </p:cNvCxnSpPr>
          <p:nvPr/>
        </p:nvCxnSpPr>
        <p:spPr>
          <a:xfrm>
            <a:off x="4752000" y="2408605"/>
            <a:ext cx="0" cy="254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52B911-E13B-421E-A7DC-B1265C3347D6}"/>
              </a:ext>
            </a:extLst>
          </p:cNvPr>
          <p:cNvCxnSpPr>
            <a:cxnSpLocks/>
          </p:cNvCxnSpPr>
          <p:nvPr/>
        </p:nvCxnSpPr>
        <p:spPr>
          <a:xfrm>
            <a:off x="1611842" y="2415679"/>
            <a:ext cx="0" cy="254263"/>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6FBD75DB-D9B5-4E78-977F-8893C970B0ED}"/>
              </a:ext>
            </a:extLst>
          </p:cNvPr>
          <p:cNvCxnSpPr>
            <a:cxnSpLocks/>
          </p:cNvCxnSpPr>
          <p:nvPr/>
        </p:nvCxnSpPr>
        <p:spPr>
          <a:xfrm>
            <a:off x="7712158" y="2415679"/>
            <a:ext cx="0" cy="25426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4221C3F-E2BE-44DD-8264-F64F66E69006}"/>
              </a:ext>
            </a:extLst>
          </p:cNvPr>
          <p:cNvCxnSpPr/>
          <p:nvPr/>
        </p:nvCxnSpPr>
        <p:spPr>
          <a:xfrm>
            <a:off x="1596884" y="2406848"/>
            <a:ext cx="314015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DCD6FBCB-E80B-4DE5-8C3A-AC4ACE31518C}"/>
              </a:ext>
            </a:extLst>
          </p:cNvPr>
          <p:cNvCxnSpPr>
            <a:cxnSpLocks/>
          </p:cNvCxnSpPr>
          <p:nvPr/>
        </p:nvCxnSpPr>
        <p:spPr>
          <a:xfrm>
            <a:off x="4752000" y="2406848"/>
            <a:ext cx="29736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026" name="Picture 2" descr="Beasiswa Pendidikan Indonesia LPDP Tahap II Dibuka Hari Ini ...">
            <a:extLst>
              <a:ext uri="{FF2B5EF4-FFF2-40B4-BE49-F238E27FC236}">
                <a16:creationId xmlns:a16="http://schemas.microsoft.com/office/drawing/2014/main" id="{C10B6CD8-EF85-4107-8B5C-E07D4FB3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83"/>
          <a:stretch/>
        </p:blipFill>
        <p:spPr bwMode="auto">
          <a:xfrm>
            <a:off x="7532158" y="142427"/>
            <a:ext cx="1080000" cy="56033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063E0F2-3E97-40DB-BAEC-EA73EC1EA4B2}"/>
              </a:ext>
            </a:extLst>
          </p:cNvPr>
          <p:cNvSpPr txBox="1"/>
          <p:nvPr/>
        </p:nvSpPr>
        <p:spPr>
          <a:xfrm>
            <a:off x="6268629" y="6534836"/>
            <a:ext cx="2865944" cy="323165"/>
          </a:xfrm>
          <a:prstGeom prst="rect">
            <a:avLst/>
          </a:prstGeom>
          <a:noFill/>
        </p:spPr>
        <p:txBody>
          <a:bodyPr wrap="square">
            <a:spAutoFit/>
          </a:bodyPr>
          <a:lstStyle/>
          <a:p>
            <a:r>
              <a:rPr lang="en-GB" sz="1500" i="1" dirty="0">
                <a:latin typeface="Arial" panose="020B0604020202020204" pitchFamily="34" charset="0"/>
                <a:cs typeface="Arial" panose="020B0604020202020204" pitchFamily="34" charset="0"/>
              </a:rPr>
              <a:t>Link: www.lpdp.kemenkeu.go.id</a:t>
            </a:r>
          </a:p>
        </p:txBody>
      </p:sp>
    </p:spTree>
    <p:extLst>
      <p:ext uri="{BB962C8B-B14F-4D97-AF65-F5344CB8AC3E}">
        <p14:creationId xmlns:p14="http://schemas.microsoft.com/office/powerpoint/2010/main" val="253232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PEMBUKAAN BEASISWA LPDP TAHUN 2018 | Pascasarjana ISI Jogja">
            <a:extLst>
              <a:ext uri="{FF2B5EF4-FFF2-40B4-BE49-F238E27FC236}">
                <a16:creationId xmlns:a16="http://schemas.microsoft.com/office/drawing/2014/main" id="{8642C360-E2C5-4FAF-9D85-E91192BEDB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18796" y="198989"/>
            <a:ext cx="6815167" cy="6655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F1817F-53F6-430B-934D-057D6CF0A2D9}"/>
              </a:ext>
            </a:extLst>
          </p:cNvPr>
          <p:cNvSpPr txBox="1"/>
          <p:nvPr/>
        </p:nvSpPr>
        <p:spPr>
          <a:xfrm>
            <a:off x="2426106" y="203308"/>
            <a:ext cx="4621871" cy="430887"/>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Alur </a:t>
            </a:r>
            <a:r>
              <a:rPr lang="en-GB" sz="2200" b="1" dirty="0" err="1">
                <a:latin typeface="Arial" panose="020B0604020202020204" pitchFamily="34" charset="0"/>
                <a:cs typeface="Arial" panose="020B0604020202020204" pitchFamily="34" charset="0"/>
              </a:rPr>
              <a:t>pendaftaran</a:t>
            </a:r>
            <a:r>
              <a:rPr lang="en-GB" sz="2200" b="1" dirty="0">
                <a:latin typeface="Arial" panose="020B0604020202020204" pitchFamily="34" charset="0"/>
                <a:cs typeface="Arial" panose="020B0604020202020204" pitchFamily="34" charset="0"/>
              </a:rPr>
              <a:t> </a:t>
            </a:r>
            <a:r>
              <a:rPr lang="en-GB" sz="2200" b="1" dirty="0" err="1">
                <a:latin typeface="Arial" panose="020B0604020202020204" pitchFamily="34" charset="0"/>
                <a:cs typeface="Arial" panose="020B0604020202020204" pitchFamily="34" charset="0"/>
              </a:rPr>
              <a:t>beasiswa</a:t>
            </a:r>
            <a:r>
              <a:rPr lang="en-GB" sz="2200" b="1" dirty="0">
                <a:latin typeface="Arial" panose="020B0604020202020204" pitchFamily="34" charset="0"/>
                <a:cs typeface="Arial" panose="020B0604020202020204" pitchFamily="34" charset="0"/>
              </a:rPr>
              <a:t> LPDP</a:t>
            </a:r>
          </a:p>
        </p:txBody>
      </p:sp>
      <p:sp>
        <p:nvSpPr>
          <p:cNvPr id="6" name="TextBox 5">
            <a:extLst>
              <a:ext uri="{FF2B5EF4-FFF2-40B4-BE49-F238E27FC236}">
                <a16:creationId xmlns:a16="http://schemas.microsoft.com/office/drawing/2014/main" id="{E3201D5D-ED4E-4A68-A06D-AD871A2F718E}"/>
              </a:ext>
            </a:extLst>
          </p:cNvPr>
          <p:cNvSpPr txBox="1"/>
          <p:nvPr/>
        </p:nvSpPr>
        <p:spPr>
          <a:xfrm>
            <a:off x="257438" y="1034665"/>
            <a:ext cx="2957527" cy="1424503"/>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Registrasi</a:t>
            </a:r>
            <a:r>
              <a:rPr lang="en-GB" dirty="0">
                <a:latin typeface="Arial" panose="020B0604020202020204" pitchFamily="34" charset="0"/>
                <a:cs typeface="Arial" panose="020B0604020202020204" pitchFamily="34" charset="0"/>
              </a:rPr>
              <a:t> di </a:t>
            </a:r>
            <a:r>
              <a:rPr lang="en-GB" dirty="0">
                <a:latin typeface="Arial" panose="020B0604020202020204" pitchFamily="34" charset="0"/>
                <a:cs typeface="Arial" panose="020B0604020202020204" pitchFamily="34" charset="0"/>
                <a:hlinkClick r:id="rId3"/>
              </a:rPr>
              <a:t>https://beasiswalpdp.kemenkeu.go.id/</a:t>
            </a:r>
            <a:endParaRPr lang="en-GB" dirty="0">
              <a:latin typeface="Arial" panose="020B0604020202020204" pitchFamily="34" charset="0"/>
              <a:cs typeface="Arial" panose="020B0604020202020204" pitchFamily="34" charset="0"/>
            </a:endParaRPr>
          </a:p>
        </p:txBody>
      </p:sp>
      <p:pic>
        <p:nvPicPr>
          <p:cNvPr id="1026" name="Picture 2" descr="Beasiswa Pendidikan Indonesia LPDP Tahap II Dibuka Hari Ini ...">
            <a:extLst>
              <a:ext uri="{FF2B5EF4-FFF2-40B4-BE49-F238E27FC236}">
                <a16:creationId xmlns:a16="http://schemas.microsoft.com/office/drawing/2014/main" id="{C10B6CD8-EF85-4107-8B5C-E07D4FB3FD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183"/>
          <a:stretch/>
        </p:blipFill>
        <p:spPr bwMode="auto">
          <a:xfrm>
            <a:off x="7532158" y="142427"/>
            <a:ext cx="1080000" cy="56033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2EB69F15-DD67-4E4D-B00B-DDA0EDF863C8}"/>
              </a:ext>
            </a:extLst>
          </p:cNvPr>
          <p:cNvCxnSpPr>
            <a:cxnSpLocks/>
            <a:stCxn id="6" idx="3"/>
          </p:cNvCxnSpPr>
          <p:nvPr/>
        </p:nvCxnSpPr>
        <p:spPr>
          <a:xfrm>
            <a:off x="3214965" y="1746917"/>
            <a:ext cx="33285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C7F53391-6170-4581-8952-26D71482E2CA}"/>
              </a:ext>
            </a:extLst>
          </p:cNvPr>
          <p:cNvSpPr txBox="1"/>
          <p:nvPr/>
        </p:nvSpPr>
        <p:spPr>
          <a:xfrm>
            <a:off x="3547819" y="1283675"/>
            <a:ext cx="2381218" cy="964803"/>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Melengkapi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berkas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secara</a:t>
            </a:r>
            <a:r>
              <a:rPr lang="en-GB" dirty="0">
                <a:latin typeface="Arial" panose="020B0604020202020204" pitchFamily="34" charset="0"/>
                <a:cs typeface="Arial" panose="020B0604020202020204" pitchFamily="34" charset="0"/>
              </a:rPr>
              <a:t> online</a:t>
            </a:r>
          </a:p>
        </p:txBody>
      </p:sp>
      <p:cxnSp>
        <p:nvCxnSpPr>
          <p:cNvPr id="30" name="Straight Arrow Connector 29">
            <a:extLst>
              <a:ext uri="{FF2B5EF4-FFF2-40B4-BE49-F238E27FC236}">
                <a16:creationId xmlns:a16="http://schemas.microsoft.com/office/drawing/2014/main" id="{B2ACCF6B-903B-45E4-A10D-FBEA224900F9}"/>
              </a:ext>
            </a:extLst>
          </p:cNvPr>
          <p:cNvCxnSpPr>
            <a:cxnSpLocks/>
          </p:cNvCxnSpPr>
          <p:nvPr/>
        </p:nvCxnSpPr>
        <p:spPr>
          <a:xfrm>
            <a:off x="5929038" y="1746917"/>
            <a:ext cx="33285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700957A1-1175-4488-AF67-E7FC541721A1}"/>
              </a:ext>
            </a:extLst>
          </p:cNvPr>
          <p:cNvSpPr txBox="1"/>
          <p:nvPr/>
        </p:nvSpPr>
        <p:spPr>
          <a:xfrm>
            <a:off x="6261892" y="1283675"/>
            <a:ext cx="2381218" cy="964803"/>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Seleksi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tahap</a:t>
            </a:r>
            <a:r>
              <a:rPr lang="en-GB" dirty="0">
                <a:latin typeface="Arial" panose="020B0604020202020204" pitchFamily="34" charset="0"/>
                <a:cs typeface="Arial" panose="020B0604020202020204" pitchFamily="34" charset="0"/>
              </a:rPr>
              <a:t> 1:</a:t>
            </a:r>
          </a:p>
          <a:p>
            <a:pPr>
              <a:lnSpc>
                <a:spcPct val="150000"/>
              </a:lnSpc>
            </a:pPr>
            <a:r>
              <a:rPr lang="en-GB" dirty="0" err="1">
                <a:latin typeface="Arial" panose="020B0604020202020204" pitchFamily="34" charset="0"/>
                <a:cs typeface="Arial" panose="020B0604020202020204" pitchFamily="34" charset="0"/>
              </a:rPr>
              <a:t>Seleksi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administrasi</a:t>
            </a:r>
            <a:endParaRPr lang="en-GB"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287C2FAC-5CA9-4D50-9B21-6F3CD9AA0DD0}"/>
              </a:ext>
            </a:extLst>
          </p:cNvPr>
          <p:cNvCxnSpPr>
            <a:cxnSpLocks/>
            <a:stCxn id="33" idx="2"/>
            <a:endCxn id="34" idx="0"/>
          </p:cNvCxnSpPr>
          <p:nvPr/>
        </p:nvCxnSpPr>
        <p:spPr>
          <a:xfrm>
            <a:off x="7452501" y="2248478"/>
            <a:ext cx="0" cy="30631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E71B3998-07E2-40AA-8569-5B457B4E5DD2}"/>
              </a:ext>
            </a:extLst>
          </p:cNvPr>
          <p:cNvSpPr txBox="1"/>
          <p:nvPr/>
        </p:nvSpPr>
        <p:spPr>
          <a:xfrm>
            <a:off x="6261892" y="2554792"/>
            <a:ext cx="2381218" cy="1884204"/>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Seleksi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tahap</a:t>
            </a:r>
            <a:r>
              <a:rPr lang="en-GB" dirty="0">
                <a:latin typeface="Arial" panose="020B0604020202020204" pitchFamily="34" charset="0"/>
                <a:cs typeface="Arial" panose="020B0604020202020204" pitchFamily="34" charset="0"/>
              </a:rPr>
              <a:t> 2:</a:t>
            </a:r>
          </a:p>
          <a:p>
            <a:pPr>
              <a:lnSpc>
                <a:spcPct val="150000"/>
              </a:lnSpc>
            </a:pPr>
            <a:r>
              <a:rPr lang="en-GB" dirty="0" err="1">
                <a:latin typeface="Arial" panose="020B0604020202020204" pitchFamily="34" charset="0"/>
                <a:cs typeface="Arial" panose="020B0604020202020204" pitchFamily="34" charset="0"/>
              </a:rPr>
              <a:t>Tes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berbasis</a:t>
            </a:r>
            <a:r>
              <a:rPr lang="en-GB" dirty="0">
                <a:latin typeface="Arial" panose="020B0604020202020204" pitchFamily="34" charset="0"/>
                <a:cs typeface="Arial" panose="020B0604020202020204" pitchFamily="34" charset="0"/>
              </a:rPr>
              <a:t> computer (</a:t>
            </a:r>
            <a:r>
              <a:rPr lang="en-GB" dirty="0" err="1">
                <a:latin typeface="Arial" panose="020B0604020202020204" pitchFamily="34" charset="0"/>
                <a:cs typeface="Arial" panose="020B0604020202020204" pitchFamily="34" charset="0"/>
              </a:rPr>
              <a:t>khusus</a:t>
            </a:r>
            <a:r>
              <a:rPr lang="en-GB" dirty="0">
                <a:latin typeface="Arial" panose="020B0604020202020204" pitchFamily="34" charset="0"/>
                <a:cs typeface="Arial" panose="020B0604020202020204" pitchFamily="34" charset="0"/>
              </a:rPr>
              <a:t> program Magister)</a:t>
            </a:r>
          </a:p>
        </p:txBody>
      </p:sp>
      <p:cxnSp>
        <p:nvCxnSpPr>
          <p:cNvPr id="35" name="Straight Arrow Connector 34">
            <a:extLst>
              <a:ext uri="{FF2B5EF4-FFF2-40B4-BE49-F238E27FC236}">
                <a16:creationId xmlns:a16="http://schemas.microsoft.com/office/drawing/2014/main" id="{276ECDCF-0AC3-4263-B641-168FCF7BF3DC}"/>
              </a:ext>
            </a:extLst>
          </p:cNvPr>
          <p:cNvCxnSpPr/>
          <p:nvPr/>
        </p:nvCxnSpPr>
        <p:spPr>
          <a:xfrm>
            <a:off x="7452501" y="4448135"/>
            <a:ext cx="0" cy="54000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a16="http://schemas.microsoft.com/office/drawing/2014/main" id="{A31317B9-E903-45CA-8A0E-62FC5FD53349}"/>
              </a:ext>
            </a:extLst>
          </p:cNvPr>
          <p:cNvSpPr txBox="1"/>
          <p:nvPr/>
        </p:nvSpPr>
        <p:spPr>
          <a:xfrm>
            <a:off x="6261892" y="4997274"/>
            <a:ext cx="2381218" cy="964803"/>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GB" dirty="0" err="1">
                <a:latin typeface="Arial" panose="020B0604020202020204" pitchFamily="34" charset="0"/>
                <a:cs typeface="Arial" panose="020B0604020202020204" pitchFamily="34" charset="0"/>
              </a:rPr>
              <a:t>Seleksi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tahap</a:t>
            </a:r>
            <a:r>
              <a:rPr lang="en-GB" dirty="0">
                <a:latin typeface="Arial" panose="020B0604020202020204" pitchFamily="34" charset="0"/>
                <a:cs typeface="Arial" panose="020B0604020202020204" pitchFamily="34" charset="0"/>
              </a:rPr>
              <a:t> 1:</a:t>
            </a:r>
          </a:p>
          <a:p>
            <a:pPr>
              <a:lnSpc>
                <a:spcPct val="150000"/>
              </a:lnSpc>
            </a:pPr>
            <a:r>
              <a:rPr lang="en-GB" dirty="0" err="1">
                <a:latin typeface="Arial" panose="020B0604020202020204" pitchFamily="34" charset="0"/>
                <a:cs typeface="Arial" panose="020B0604020202020204" pitchFamily="34" charset="0"/>
              </a:rPr>
              <a:t>Wawancara</a:t>
            </a:r>
            <a:endParaRPr lang="en-GB"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E30A55D-3DE6-482C-B49A-65572A9D3D04}"/>
              </a:ext>
            </a:extLst>
          </p:cNvPr>
          <p:cNvSpPr txBox="1"/>
          <p:nvPr/>
        </p:nvSpPr>
        <p:spPr>
          <a:xfrm>
            <a:off x="6268629" y="6534836"/>
            <a:ext cx="2865944" cy="323165"/>
          </a:xfrm>
          <a:prstGeom prst="rect">
            <a:avLst/>
          </a:prstGeom>
          <a:noFill/>
        </p:spPr>
        <p:txBody>
          <a:bodyPr wrap="square">
            <a:spAutoFit/>
          </a:bodyPr>
          <a:lstStyle/>
          <a:p>
            <a:r>
              <a:rPr lang="en-GB" sz="1500" i="1" dirty="0">
                <a:latin typeface="Arial" panose="020B0604020202020204" pitchFamily="34" charset="0"/>
                <a:cs typeface="Arial" panose="020B0604020202020204" pitchFamily="34" charset="0"/>
              </a:rPr>
              <a:t>Link: www.lpdp.kemenkeu.go.id</a:t>
            </a:r>
          </a:p>
        </p:txBody>
      </p:sp>
    </p:spTree>
    <p:extLst>
      <p:ext uri="{BB962C8B-B14F-4D97-AF65-F5344CB8AC3E}">
        <p14:creationId xmlns:p14="http://schemas.microsoft.com/office/powerpoint/2010/main" val="41147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PEMBUKAAN BEASISWA LPDP TAHUN 2018 | Pascasarjana ISI Jogja">
            <a:extLst>
              <a:ext uri="{FF2B5EF4-FFF2-40B4-BE49-F238E27FC236}">
                <a16:creationId xmlns:a16="http://schemas.microsoft.com/office/drawing/2014/main" id="{8642C360-E2C5-4FAF-9D85-E91192BEDB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18796" y="198989"/>
            <a:ext cx="6815167" cy="6655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F1817F-53F6-430B-934D-057D6CF0A2D9}"/>
              </a:ext>
            </a:extLst>
          </p:cNvPr>
          <p:cNvSpPr txBox="1"/>
          <p:nvPr/>
        </p:nvSpPr>
        <p:spPr>
          <a:xfrm>
            <a:off x="2427492" y="207149"/>
            <a:ext cx="4621871" cy="430887"/>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Tips </a:t>
            </a:r>
            <a:r>
              <a:rPr lang="en-GB" sz="2200" b="1" dirty="0" err="1">
                <a:latin typeface="Arial" panose="020B0604020202020204" pitchFamily="34" charset="0"/>
                <a:cs typeface="Arial" panose="020B0604020202020204" pitchFamily="34" charset="0"/>
              </a:rPr>
              <a:t>lolos</a:t>
            </a:r>
            <a:r>
              <a:rPr lang="en-GB" sz="2200" b="1" dirty="0">
                <a:latin typeface="Arial" panose="020B0604020202020204" pitchFamily="34" charset="0"/>
                <a:cs typeface="Arial" panose="020B0604020202020204" pitchFamily="34" charset="0"/>
              </a:rPr>
              <a:t> </a:t>
            </a:r>
            <a:r>
              <a:rPr lang="en-GB" sz="2200" b="1" dirty="0" err="1">
                <a:latin typeface="Arial" panose="020B0604020202020204" pitchFamily="34" charset="0"/>
                <a:cs typeface="Arial" panose="020B0604020202020204" pitchFamily="34" charset="0"/>
              </a:rPr>
              <a:t>beasiswa</a:t>
            </a:r>
            <a:r>
              <a:rPr lang="en-GB" sz="2200" b="1" dirty="0">
                <a:latin typeface="Arial" panose="020B0604020202020204" pitchFamily="34" charset="0"/>
                <a:cs typeface="Arial" panose="020B0604020202020204" pitchFamily="34" charset="0"/>
              </a:rPr>
              <a:t> LPDP</a:t>
            </a:r>
          </a:p>
        </p:txBody>
      </p:sp>
      <p:pic>
        <p:nvPicPr>
          <p:cNvPr id="1026" name="Picture 2" descr="Beasiswa Pendidikan Indonesia LPDP Tahap II Dibuka Hari Ini ...">
            <a:extLst>
              <a:ext uri="{FF2B5EF4-FFF2-40B4-BE49-F238E27FC236}">
                <a16:creationId xmlns:a16="http://schemas.microsoft.com/office/drawing/2014/main" id="{C10B6CD8-EF85-4107-8B5C-E07D4FB3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83"/>
          <a:stretch/>
        </p:blipFill>
        <p:spPr bwMode="auto">
          <a:xfrm>
            <a:off x="7532158" y="142427"/>
            <a:ext cx="1080000" cy="56033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E30A55D-3DE6-482C-B49A-65572A9D3D04}"/>
              </a:ext>
            </a:extLst>
          </p:cNvPr>
          <p:cNvSpPr txBox="1"/>
          <p:nvPr/>
        </p:nvSpPr>
        <p:spPr>
          <a:xfrm>
            <a:off x="6268629" y="6534836"/>
            <a:ext cx="2865944" cy="323165"/>
          </a:xfrm>
          <a:prstGeom prst="rect">
            <a:avLst/>
          </a:prstGeom>
          <a:noFill/>
        </p:spPr>
        <p:txBody>
          <a:bodyPr wrap="square">
            <a:spAutoFit/>
          </a:bodyPr>
          <a:lstStyle/>
          <a:p>
            <a:r>
              <a:rPr lang="en-GB" sz="1500" i="1" dirty="0">
                <a:latin typeface="Arial" panose="020B0604020202020204" pitchFamily="34" charset="0"/>
                <a:cs typeface="Arial" panose="020B0604020202020204" pitchFamily="34" charset="0"/>
              </a:rPr>
              <a:t>Link: www.lpdp.kemenkeu.go.id</a:t>
            </a:r>
          </a:p>
        </p:txBody>
      </p:sp>
      <p:sp>
        <p:nvSpPr>
          <p:cNvPr id="16" name="TextBox 15">
            <a:extLst>
              <a:ext uri="{FF2B5EF4-FFF2-40B4-BE49-F238E27FC236}">
                <a16:creationId xmlns:a16="http://schemas.microsoft.com/office/drawing/2014/main" id="{942B1D22-9207-42FC-BD51-32D8986401F8}"/>
              </a:ext>
            </a:extLst>
          </p:cNvPr>
          <p:cNvSpPr txBox="1"/>
          <p:nvPr/>
        </p:nvSpPr>
        <p:spPr>
          <a:xfrm>
            <a:off x="310243" y="895397"/>
            <a:ext cx="8637814" cy="3984069"/>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Sebelum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melakukan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registrasi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baca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dengan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cermat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persyaratan</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dapat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diunduh</a:t>
            </a:r>
            <a:r>
              <a:rPr lang="en-GB" dirty="0">
                <a:latin typeface="Arial" panose="020B0604020202020204" pitchFamily="34" charset="0"/>
                <a:cs typeface="Arial" panose="020B0604020202020204" pitchFamily="34" charset="0"/>
              </a:rPr>
              <a:t> di </a:t>
            </a:r>
            <a:r>
              <a:rPr lang="en-GB" sz="1800" i="1" dirty="0">
                <a:latin typeface="Arial" panose="020B0604020202020204" pitchFamily="34" charset="0"/>
                <a:cs typeface="Arial" panose="020B0604020202020204" pitchFamily="34" charset="0"/>
                <a:hlinkClick r:id="rId4"/>
              </a:rPr>
              <a:t>www.lpdp.kemenkeu.go.id</a:t>
            </a:r>
            <a:r>
              <a:rPr lang="en-GB" sz="1800" i="1" dirty="0">
                <a:latin typeface="Arial" panose="020B0604020202020204" pitchFamily="34" charset="0"/>
                <a:cs typeface="Arial" panose="020B0604020202020204" pitchFamily="34" charset="0"/>
              </a:rPr>
              <a:t>.</a:t>
            </a:r>
            <a:endParaRPr lang="en-GB" i="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Ketika </a:t>
            </a:r>
            <a:r>
              <a:rPr lang="en-GB" dirty="0" err="1">
                <a:latin typeface="Arial" panose="020B0604020202020204" pitchFamily="34" charset="0"/>
                <a:cs typeface="Arial" panose="020B0604020202020204" pitchFamily="34" charset="0"/>
              </a:rPr>
              <a:t>melakukan</a:t>
            </a:r>
            <a:r>
              <a:rPr lang="en-GB" dirty="0">
                <a:latin typeface="Arial" panose="020B0604020202020204" pitchFamily="34" charset="0"/>
                <a:cs typeface="Arial" panose="020B0604020202020204" pitchFamily="34" charset="0"/>
              </a:rPr>
              <a:t> upload </a:t>
            </a:r>
            <a:r>
              <a:rPr lang="en-GB" dirty="0" err="1">
                <a:latin typeface="Arial" panose="020B0604020202020204" pitchFamily="34" charset="0"/>
                <a:cs typeface="Arial" panose="020B0604020202020204" pitchFamily="34" charset="0"/>
              </a:rPr>
              <a:t>dokumen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pastikan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dokumen</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diupload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adalah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benar</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tidak</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tertukar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satu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dengan</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lainnya</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Membuat</a:t>
            </a:r>
            <a:r>
              <a:rPr lang="en-GB" dirty="0">
                <a:latin typeface="Arial" panose="020B0604020202020204" pitchFamily="34" charset="0"/>
                <a:cs typeface="Arial" panose="020B0604020202020204" pitchFamily="34" charset="0"/>
              </a:rPr>
              <a:t> essay yang </a:t>
            </a:r>
            <a:r>
              <a:rPr lang="en-GB" dirty="0" err="1">
                <a:latin typeface="Arial" panose="020B0604020202020204" pitchFamily="34" charset="0"/>
                <a:cs typeface="Arial" panose="020B0604020202020204" pitchFamily="34" charset="0"/>
              </a:rPr>
              <a:t>realistis</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rencana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studi</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matang</a:t>
            </a:r>
            <a:r>
              <a:rPr lang="en-GB" dirty="0">
                <a:latin typeface="Arial" panose="020B0604020202020204" pitchFamily="34" charset="0"/>
                <a:cs typeface="Arial" panose="020B0604020202020204" pitchFamily="34" charset="0"/>
              </a:rPr>
              <a:t> di </a:t>
            </a:r>
            <a:r>
              <a:rPr lang="en-GB" dirty="0" err="1">
                <a:latin typeface="Arial" panose="020B0604020202020204" pitchFamily="34" charset="0"/>
                <a:cs typeface="Arial" panose="020B0604020202020204" pitchFamily="34" charset="0"/>
              </a:rPr>
              <a:t>kampus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tujuan</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Upload </a:t>
            </a:r>
            <a:r>
              <a:rPr lang="en-GB" dirty="0" err="1">
                <a:latin typeface="Arial" panose="020B0604020202020204" pitchFamily="34" charset="0"/>
                <a:cs typeface="Arial" panose="020B0604020202020204" pitchFamily="34" charset="0"/>
              </a:rPr>
              <a:t>seluruh</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achievements </a:t>
            </a:r>
            <a:r>
              <a:rPr lang="en-GB" dirty="0">
                <a:latin typeface="Arial" panose="020B0604020202020204" pitchFamily="34" charset="0"/>
                <a:cs typeface="Arial" panose="020B0604020202020204" pitchFamily="34" charset="0"/>
              </a:rPr>
              <a:t>yang </a:t>
            </a:r>
            <a:r>
              <a:rPr lang="en-GB" dirty="0" err="1">
                <a:latin typeface="Arial" panose="020B0604020202020204" pitchFamily="34" charset="0"/>
                <a:cs typeface="Arial" panose="020B0604020202020204" pitchFamily="34" charset="0"/>
              </a:rPr>
              <a:t>dimiliki</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Usahakan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memiliki</a:t>
            </a:r>
            <a:r>
              <a:rPr lang="en-GB" dirty="0">
                <a:latin typeface="Arial" panose="020B0604020202020204" pitchFamily="34" charset="0"/>
                <a:cs typeface="Arial" panose="020B0604020202020204" pitchFamily="34" charset="0"/>
              </a:rPr>
              <a:t> Letter of Acceptance </a:t>
            </a:r>
            <a:r>
              <a:rPr lang="en-GB" dirty="0" err="1">
                <a:latin typeface="Arial" panose="020B0604020202020204" pitchFamily="34" charset="0"/>
                <a:cs typeface="Arial" panose="020B0604020202020204" pitchFamily="34" charset="0"/>
              </a:rPr>
              <a:t>sebelum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melakukan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pendaftaran</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Memiliki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pengalaman</a:t>
            </a:r>
            <a:r>
              <a:rPr lang="en-GB" dirty="0">
                <a:latin typeface="Arial" panose="020B0604020202020204" pitchFamily="34" charset="0"/>
                <a:cs typeface="Arial" panose="020B0604020202020204" pitchFamily="34" charset="0"/>
              </a:rPr>
              <a:t> exchange dan </a:t>
            </a:r>
            <a:r>
              <a:rPr lang="en-GB" dirty="0" err="1">
                <a:latin typeface="Arial" panose="020B0604020202020204" pitchFamily="34" charset="0"/>
                <a:cs typeface="Arial" panose="020B0604020202020204" pitchFamily="34" charset="0"/>
              </a:rPr>
              <a:t>pernah</a:t>
            </a:r>
            <a:r>
              <a:rPr lang="en-GB" dirty="0">
                <a:latin typeface="Arial" panose="020B0604020202020204" pitchFamily="34" charset="0"/>
                <a:cs typeface="Arial" panose="020B0604020202020204" pitchFamily="34" charset="0"/>
              </a:rPr>
              <a:t> publish di </a:t>
            </a:r>
            <a:r>
              <a:rPr lang="en-GB" dirty="0" err="1">
                <a:latin typeface="Arial" panose="020B0604020202020204" pitchFamily="34" charset="0"/>
                <a:cs typeface="Arial" panose="020B0604020202020204" pitchFamily="34" charset="0"/>
              </a:rPr>
              <a:t>jurnal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internasional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menjadi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nilai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tambah</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tinggi</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Chek</a:t>
            </a:r>
            <a:r>
              <a:rPr lang="en-GB" dirty="0">
                <a:latin typeface="Arial" panose="020B0604020202020204" pitchFamily="34" charset="0"/>
                <a:cs typeface="Arial" panose="020B0604020202020204" pitchFamily="34" charset="0"/>
              </a:rPr>
              <a:t> dan re-</a:t>
            </a:r>
            <a:r>
              <a:rPr lang="en-GB" dirty="0" err="1">
                <a:latin typeface="Arial" panose="020B0604020202020204" pitchFamily="34" charset="0"/>
                <a:cs typeface="Arial" panose="020B0604020202020204" pitchFamily="34" charset="0"/>
              </a:rPr>
              <a:t>cek</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lagi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sebelum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melakukan</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submission.</a:t>
            </a:r>
          </a:p>
        </p:txBody>
      </p:sp>
      <p:sp>
        <p:nvSpPr>
          <p:cNvPr id="2" name="Rectangle: Rounded Corners 1">
            <a:extLst>
              <a:ext uri="{FF2B5EF4-FFF2-40B4-BE49-F238E27FC236}">
                <a16:creationId xmlns:a16="http://schemas.microsoft.com/office/drawing/2014/main" id="{CCF67D25-D7F2-444B-9406-AC5516ED33E3}"/>
              </a:ext>
            </a:extLst>
          </p:cNvPr>
          <p:cNvSpPr/>
          <p:nvPr/>
        </p:nvSpPr>
        <p:spPr>
          <a:xfrm>
            <a:off x="531842" y="638036"/>
            <a:ext cx="3215565" cy="3825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dirty="0" err="1"/>
              <a:t>Registrasi</a:t>
            </a:r>
            <a:r>
              <a:rPr lang="en-GB" dirty="0"/>
              <a:t> dan upload </a:t>
            </a:r>
            <a:r>
              <a:rPr lang="en-GB" dirty="0" err="1"/>
              <a:t>dokumen</a:t>
            </a:r>
            <a:endParaRPr lang="en-GB" dirty="0"/>
          </a:p>
        </p:txBody>
      </p:sp>
      <p:sp>
        <p:nvSpPr>
          <p:cNvPr id="17" name="TextBox 16">
            <a:extLst>
              <a:ext uri="{FF2B5EF4-FFF2-40B4-BE49-F238E27FC236}">
                <a16:creationId xmlns:a16="http://schemas.microsoft.com/office/drawing/2014/main" id="{F938F6FC-7FC1-4CAE-BC9B-4803948019DC}"/>
              </a:ext>
            </a:extLst>
          </p:cNvPr>
          <p:cNvSpPr txBox="1"/>
          <p:nvPr/>
        </p:nvSpPr>
        <p:spPr>
          <a:xfrm>
            <a:off x="310243" y="5366695"/>
            <a:ext cx="8637814" cy="1191816"/>
          </a:xfrm>
          <a:prstGeom prst="roundRect">
            <a:avLst/>
          </a:prstGeom>
          <a:solidFill>
            <a:srgbClr val="FFFFFF">
              <a:alpha val="80000"/>
            </a:srgbClr>
          </a:solidFill>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Persiapkan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wawancara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sedini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mungkin</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latihan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sesering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mungkin</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err="1">
                <a:latin typeface="Arial" panose="020B0604020202020204" pitchFamily="34" charset="0"/>
                <a:cs typeface="Arial" panose="020B0604020202020204" pitchFamily="34" charset="0"/>
              </a:rPr>
              <a:t>Pelajari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lagi</a:t>
            </a:r>
            <a:r>
              <a:rPr lang="en-GB" dirty="0">
                <a:latin typeface="Arial" panose="020B0604020202020204" pitchFamily="34" charset="0"/>
                <a:cs typeface="Arial" panose="020B0604020202020204" pitchFamily="34" charset="0"/>
              </a:rPr>
              <a:t> essay dan </a:t>
            </a:r>
            <a:r>
              <a:rPr lang="en-GB" dirty="0" err="1">
                <a:latin typeface="Arial" panose="020B0604020202020204" pitchFamily="34" charset="0"/>
                <a:cs typeface="Arial" panose="020B0604020202020204" pitchFamily="34" charset="0"/>
              </a:rPr>
              <a:t>rencana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studi</a:t>
            </a:r>
            <a:r>
              <a:rPr lang="en-GB" dirty="0">
                <a:latin typeface="Arial" panose="020B0604020202020204" pitchFamily="34" charset="0"/>
                <a:cs typeface="Arial" panose="020B0604020202020204" pitchFamily="34" charset="0"/>
              </a:rPr>
              <a:t> yang </a:t>
            </a:r>
            <a:r>
              <a:rPr lang="en-GB" dirty="0" err="1">
                <a:latin typeface="Arial" panose="020B0604020202020204" pitchFamily="34" charset="0"/>
                <a:cs typeface="Arial" panose="020B0604020202020204" pitchFamily="34" charset="0"/>
              </a:rPr>
              <a:t>telah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diupload</a:t>
            </a:r>
            <a:r>
              <a:rPr lang="en-GB"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Jawab </a:t>
            </a:r>
            <a:r>
              <a:rPr lang="en-GB" dirty="0" err="1">
                <a:latin typeface="Arial" panose="020B0604020202020204" pitchFamily="34" charset="0"/>
                <a:cs typeface="Arial" panose="020B0604020202020204" pitchFamily="34" charset="0"/>
              </a:rPr>
              <a:t>setiap</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pertanyaan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dengan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jujur</a:t>
            </a:r>
            <a:r>
              <a:rPr lang="en-GB" dirty="0">
                <a:latin typeface="Arial" panose="020B0604020202020204" pitchFamily="34" charset="0"/>
                <a:cs typeface="Arial" panose="020B0604020202020204" pitchFamily="34" charset="0"/>
              </a:rPr>
              <a:t> dan </a:t>
            </a:r>
            <a:r>
              <a:rPr lang="en-GB" dirty="0" err="1">
                <a:latin typeface="Arial" panose="020B0604020202020204" pitchFamily="34" charset="0"/>
                <a:cs typeface="Arial" panose="020B0604020202020204" pitchFamily="34" charset="0"/>
              </a:rPr>
              <a:t>rendah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hati</a:t>
            </a:r>
            <a:r>
              <a:rPr lang="en-GB" i="1" dirty="0">
                <a:latin typeface="Arial" panose="020B0604020202020204" pitchFamily="34" charset="0"/>
                <a:cs typeface="Arial" panose="020B0604020202020204" pitchFamily="34" charset="0"/>
              </a:rPr>
              <a:t>.</a:t>
            </a:r>
          </a:p>
        </p:txBody>
      </p:sp>
      <p:sp>
        <p:nvSpPr>
          <p:cNvPr id="18" name="Rectangle: Rounded Corners 17">
            <a:extLst>
              <a:ext uri="{FF2B5EF4-FFF2-40B4-BE49-F238E27FC236}">
                <a16:creationId xmlns:a16="http://schemas.microsoft.com/office/drawing/2014/main" id="{442A6ACC-299D-410A-8741-8BC4788ED57E}"/>
              </a:ext>
            </a:extLst>
          </p:cNvPr>
          <p:cNvSpPr/>
          <p:nvPr/>
        </p:nvSpPr>
        <p:spPr>
          <a:xfrm>
            <a:off x="531842" y="5072103"/>
            <a:ext cx="3215565" cy="3825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dirty="0" err="1"/>
              <a:t>Wawancara</a:t>
            </a:r>
            <a:endParaRPr lang="en-GB" dirty="0"/>
          </a:p>
        </p:txBody>
      </p:sp>
    </p:spTree>
    <p:extLst>
      <p:ext uri="{BB962C8B-B14F-4D97-AF65-F5344CB8AC3E}">
        <p14:creationId xmlns:p14="http://schemas.microsoft.com/office/powerpoint/2010/main" val="65459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2897012" cy="523220"/>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a:t>
            </a:r>
            <a:endParaRPr lang="en-US" sz="2800" b="1" i="0" dirty="0">
              <a:effectLst/>
              <a:latin typeface="Modern Love" panose="04090805081005020601" pitchFamily="82" charset="0"/>
            </a:endParaRPr>
          </a:p>
        </p:txBody>
      </p:sp>
      <p:pic>
        <p:nvPicPr>
          <p:cNvPr id="23" name="Picture 22">
            <a:extLst>
              <a:ext uri="{FF2B5EF4-FFF2-40B4-BE49-F238E27FC236}">
                <a16:creationId xmlns:a16="http://schemas.microsoft.com/office/drawing/2014/main" id="{658DF4B7-E3C6-4B0D-BD74-1A09C7ECDDC5}"/>
              </a:ext>
            </a:extLst>
          </p:cNvPr>
          <p:cNvPicPr>
            <a:picLocks noChangeAspect="1"/>
          </p:cNvPicPr>
          <p:nvPr/>
        </p:nvPicPr>
        <p:blipFill>
          <a:blip r:embed="rId4"/>
          <a:stretch>
            <a:fillRect/>
          </a:stretch>
        </p:blipFill>
        <p:spPr>
          <a:xfrm>
            <a:off x="5313485" y="5008338"/>
            <a:ext cx="3579314" cy="1640519"/>
          </a:xfrm>
          <a:prstGeom prst="rect">
            <a:avLst/>
          </a:prstGeom>
        </p:spPr>
      </p:pic>
      <p:sp>
        <p:nvSpPr>
          <p:cNvPr id="24" name="Rectangle 23">
            <a:extLst>
              <a:ext uri="{FF2B5EF4-FFF2-40B4-BE49-F238E27FC236}">
                <a16:creationId xmlns:a16="http://schemas.microsoft.com/office/drawing/2014/main" id="{A307E6A6-5E93-4654-AECA-22F54F749824}"/>
              </a:ext>
            </a:extLst>
          </p:cNvPr>
          <p:cNvSpPr/>
          <p:nvPr/>
        </p:nvSpPr>
        <p:spPr>
          <a:xfrm>
            <a:off x="199341" y="1311441"/>
            <a:ext cx="3890809" cy="369332"/>
          </a:xfrm>
          <a:prstGeom prst="rect">
            <a:avLst/>
          </a:prstGeom>
        </p:spPr>
        <p:txBody>
          <a:bodyPr wrap="none">
            <a:spAutoFit/>
          </a:bodyPr>
          <a:lstStyle/>
          <a:p>
            <a:r>
              <a:rPr lang="en-US" b="1" dirty="0">
                <a:solidFill>
                  <a:schemeClr val="accent2">
                    <a:lumMod val="75000"/>
                  </a:schemeClr>
                </a:solidFill>
                <a:latin typeface="Arial" panose="020B0604020202020204" pitchFamily="34" charset="0"/>
              </a:rPr>
              <a:t>Settling Down in Japan/Supporter</a:t>
            </a:r>
          </a:p>
        </p:txBody>
      </p:sp>
      <p:sp>
        <p:nvSpPr>
          <p:cNvPr id="28" name="Rectangle 27">
            <a:extLst>
              <a:ext uri="{FF2B5EF4-FFF2-40B4-BE49-F238E27FC236}">
                <a16:creationId xmlns:a16="http://schemas.microsoft.com/office/drawing/2014/main" id="{53ABD2E2-AB30-48B7-AEA9-697EC9BB5686}"/>
              </a:ext>
            </a:extLst>
          </p:cNvPr>
          <p:cNvSpPr/>
          <p:nvPr/>
        </p:nvSpPr>
        <p:spPr>
          <a:xfrm>
            <a:off x="302006" y="1736165"/>
            <a:ext cx="5907408" cy="369332"/>
          </a:xfrm>
          <a:prstGeom prst="rect">
            <a:avLst/>
          </a:prstGeom>
        </p:spPr>
        <p:txBody>
          <a:bodyPr wrap="square">
            <a:spAutoFit/>
          </a:bodyPr>
          <a:lstStyle/>
          <a:p>
            <a:pPr marL="285750" indent="-285750">
              <a:buFont typeface="Wingdings" panose="05000000000000000000" pitchFamily="2" charset="2"/>
              <a:buChar char="ü"/>
            </a:pPr>
            <a:r>
              <a:rPr lang="en-US" dirty="0"/>
              <a:t>Meet and greet at Airport or Station</a:t>
            </a:r>
          </a:p>
        </p:txBody>
      </p:sp>
      <p:sp>
        <p:nvSpPr>
          <p:cNvPr id="29" name="Rectangle 28">
            <a:extLst>
              <a:ext uri="{FF2B5EF4-FFF2-40B4-BE49-F238E27FC236}">
                <a16:creationId xmlns:a16="http://schemas.microsoft.com/office/drawing/2014/main" id="{796BCA3D-CBAD-4F1D-AB2F-6026C32F2781}"/>
              </a:ext>
            </a:extLst>
          </p:cNvPr>
          <p:cNvSpPr/>
          <p:nvPr/>
        </p:nvSpPr>
        <p:spPr>
          <a:xfrm>
            <a:off x="302006" y="2094910"/>
            <a:ext cx="6621608" cy="369332"/>
          </a:xfrm>
          <a:prstGeom prst="rect">
            <a:avLst/>
          </a:prstGeom>
        </p:spPr>
        <p:txBody>
          <a:bodyPr wrap="square">
            <a:spAutoFit/>
          </a:bodyPr>
          <a:lstStyle/>
          <a:p>
            <a:pPr marL="285750" indent="-285750">
              <a:buFont typeface="Wingdings" panose="05000000000000000000" pitchFamily="2" charset="2"/>
              <a:buChar char="ü"/>
            </a:pPr>
            <a:r>
              <a:rPr lang="en-US" dirty="0"/>
              <a:t>Guidance to your dormitory or temporary accommodation</a:t>
            </a:r>
          </a:p>
        </p:txBody>
      </p:sp>
      <p:sp>
        <p:nvSpPr>
          <p:cNvPr id="30" name="Rectangle 29">
            <a:extLst>
              <a:ext uri="{FF2B5EF4-FFF2-40B4-BE49-F238E27FC236}">
                <a16:creationId xmlns:a16="http://schemas.microsoft.com/office/drawing/2014/main" id="{C8637249-6600-4209-8980-1806B9A03C48}"/>
              </a:ext>
            </a:extLst>
          </p:cNvPr>
          <p:cNvSpPr/>
          <p:nvPr/>
        </p:nvSpPr>
        <p:spPr>
          <a:xfrm>
            <a:off x="305956" y="2460435"/>
            <a:ext cx="8384388" cy="923330"/>
          </a:xfrm>
          <a:prstGeom prst="rect">
            <a:avLst/>
          </a:prstGeom>
        </p:spPr>
        <p:txBody>
          <a:bodyPr wrap="square">
            <a:spAutoFit/>
          </a:bodyPr>
          <a:lstStyle/>
          <a:p>
            <a:pPr marL="285750" indent="-285750">
              <a:buFont typeface="Wingdings" panose="05000000000000000000" pitchFamily="2" charset="2"/>
              <a:buChar char="ü"/>
            </a:pPr>
            <a:r>
              <a:rPr lang="en-US" dirty="0"/>
              <a:t>Assistance with procedures at your local ward or city office to keep your records up to date on your place of residence, obtain National Health Insurance, They will also help you open a bank account.</a:t>
            </a:r>
          </a:p>
        </p:txBody>
      </p:sp>
      <p:sp>
        <p:nvSpPr>
          <p:cNvPr id="31" name="Rectangle 30">
            <a:extLst>
              <a:ext uri="{FF2B5EF4-FFF2-40B4-BE49-F238E27FC236}">
                <a16:creationId xmlns:a16="http://schemas.microsoft.com/office/drawing/2014/main" id="{AFBD7356-ADD4-4DAF-9880-F964AE6AE9D6}"/>
              </a:ext>
            </a:extLst>
          </p:cNvPr>
          <p:cNvSpPr/>
          <p:nvPr/>
        </p:nvSpPr>
        <p:spPr>
          <a:xfrm>
            <a:off x="302006" y="3385528"/>
            <a:ext cx="5949489" cy="369332"/>
          </a:xfrm>
          <a:prstGeom prst="rect">
            <a:avLst/>
          </a:prstGeom>
        </p:spPr>
        <p:txBody>
          <a:bodyPr wrap="square">
            <a:spAutoFit/>
          </a:bodyPr>
          <a:lstStyle/>
          <a:p>
            <a:pPr marL="285750" indent="-285750">
              <a:buFont typeface="Wingdings" panose="05000000000000000000" pitchFamily="2" charset="2"/>
              <a:buChar char="ü"/>
            </a:pPr>
            <a:r>
              <a:rPr lang="en-US" dirty="0"/>
              <a:t>Complete all entrance procedures at your department</a:t>
            </a:r>
          </a:p>
        </p:txBody>
      </p:sp>
      <p:sp>
        <p:nvSpPr>
          <p:cNvPr id="32" name="Rectangle 31">
            <a:extLst>
              <a:ext uri="{FF2B5EF4-FFF2-40B4-BE49-F238E27FC236}">
                <a16:creationId xmlns:a16="http://schemas.microsoft.com/office/drawing/2014/main" id="{7C0CFFC5-9447-4C83-9602-D715A47AEB14}"/>
              </a:ext>
            </a:extLst>
          </p:cNvPr>
          <p:cNvSpPr/>
          <p:nvPr/>
        </p:nvSpPr>
        <p:spPr>
          <a:xfrm>
            <a:off x="302006" y="3747634"/>
            <a:ext cx="6690974" cy="369332"/>
          </a:xfrm>
          <a:prstGeom prst="rect">
            <a:avLst/>
          </a:prstGeom>
        </p:spPr>
        <p:txBody>
          <a:bodyPr wrap="square">
            <a:spAutoFit/>
          </a:bodyPr>
          <a:lstStyle/>
          <a:p>
            <a:pPr marL="285750" indent="-285750">
              <a:buFont typeface="Wingdings" panose="05000000000000000000" pitchFamily="2" charset="2"/>
              <a:buChar char="ü"/>
            </a:pPr>
            <a:r>
              <a:rPr lang="en-US" dirty="0"/>
              <a:t>Apply for Japanese language courses (availability is limited)</a:t>
            </a:r>
          </a:p>
        </p:txBody>
      </p:sp>
      <p:sp>
        <p:nvSpPr>
          <p:cNvPr id="33" name="Rectangle 32">
            <a:extLst>
              <a:ext uri="{FF2B5EF4-FFF2-40B4-BE49-F238E27FC236}">
                <a16:creationId xmlns:a16="http://schemas.microsoft.com/office/drawing/2014/main" id="{A710B750-EA7D-48BB-A1B6-D896D61CD543}"/>
              </a:ext>
            </a:extLst>
          </p:cNvPr>
          <p:cNvSpPr/>
          <p:nvPr/>
        </p:nvSpPr>
        <p:spPr>
          <a:xfrm>
            <a:off x="302006" y="4124328"/>
            <a:ext cx="5842440" cy="369332"/>
          </a:xfrm>
          <a:prstGeom prst="rect">
            <a:avLst/>
          </a:prstGeom>
        </p:spPr>
        <p:txBody>
          <a:bodyPr wrap="square">
            <a:spAutoFit/>
          </a:bodyPr>
          <a:lstStyle/>
          <a:p>
            <a:pPr marL="285750" indent="-285750">
              <a:buFont typeface="Wingdings" panose="05000000000000000000" pitchFamily="2" charset="2"/>
              <a:buChar char="ü"/>
            </a:pPr>
            <a:r>
              <a:rPr lang="en-US" dirty="0"/>
              <a:t>If you do not have one: search for a scholarship</a:t>
            </a:r>
          </a:p>
        </p:txBody>
      </p:sp>
      <p:sp>
        <p:nvSpPr>
          <p:cNvPr id="34" name="Rectangle 33">
            <a:extLst>
              <a:ext uri="{FF2B5EF4-FFF2-40B4-BE49-F238E27FC236}">
                <a16:creationId xmlns:a16="http://schemas.microsoft.com/office/drawing/2014/main" id="{52B43427-C2BC-45AC-B58C-24F604D3A55C}"/>
              </a:ext>
            </a:extLst>
          </p:cNvPr>
          <p:cNvSpPr/>
          <p:nvPr/>
        </p:nvSpPr>
        <p:spPr>
          <a:xfrm>
            <a:off x="330034" y="4491480"/>
            <a:ext cx="2089355" cy="369332"/>
          </a:xfrm>
          <a:prstGeom prst="rect">
            <a:avLst/>
          </a:prstGeom>
        </p:spPr>
        <p:txBody>
          <a:bodyPr wrap="none">
            <a:spAutoFit/>
          </a:bodyPr>
          <a:lstStyle/>
          <a:p>
            <a:pPr marL="285750" indent="-285750">
              <a:buFont typeface="Wingdings" panose="05000000000000000000" pitchFamily="2" charset="2"/>
              <a:buChar char="ü"/>
            </a:pPr>
            <a:r>
              <a:rPr lang="en-US" dirty="0"/>
              <a:t>Go to orientation</a:t>
            </a:r>
          </a:p>
        </p:txBody>
      </p:sp>
      <p:sp>
        <p:nvSpPr>
          <p:cNvPr id="35" name="Rectangle 34">
            <a:extLst>
              <a:ext uri="{FF2B5EF4-FFF2-40B4-BE49-F238E27FC236}">
                <a16:creationId xmlns:a16="http://schemas.microsoft.com/office/drawing/2014/main" id="{ED437490-7B95-4D29-996B-F7190A20BEA4}"/>
              </a:ext>
            </a:extLst>
          </p:cNvPr>
          <p:cNvSpPr/>
          <p:nvPr/>
        </p:nvSpPr>
        <p:spPr>
          <a:xfrm>
            <a:off x="511441" y="4988609"/>
            <a:ext cx="4572000" cy="461665"/>
          </a:xfrm>
          <a:prstGeom prst="rect">
            <a:avLst/>
          </a:prstGeom>
        </p:spPr>
        <p:txBody>
          <a:bodyPr>
            <a:spAutoFit/>
          </a:bodyPr>
          <a:lstStyle/>
          <a:p>
            <a:r>
              <a:rPr lang="en-US" sz="1200" dirty="0">
                <a:hlinkClick r:id="rId5"/>
              </a:rPr>
              <a:t>https://www.global.hokudai.ac.jp/university-life/arrive-and-thrive/supporter-system/</a:t>
            </a:r>
            <a:endParaRPr lang="en-US" sz="1200" dirty="0"/>
          </a:p>
        </p:txBody>
      </p:sp>
    </p:spTree>
    <p:extLst>
      <p:ext uri="{BB962C8B-B14F-4D97-AF65-F5344CB8AC3E}">
        <p14:creationId xmlns:p14="http://schemas.microsoft.com/office/powerpoint/2010/main" val="27124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2897012" cy="523220"/>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a:t>
            </a:r>
            <a:endParaRPr lang="en-US" sz="2800" b="1" i="0" dirty="0">
              <a:effectLst/>
              <a:latin typeface="Modern Love" panose="04090805081005020601" pitchFamily="82" charset="0"/>
            </a:endParaRPr>
          </a:p>
        </p:txBody>
      </p:sp>
      <p:pic>
        <p:nvPicPr>
          <p:cNvPr id="23" name="Picture 22">
            <a:extLst>
              <a:ext uri="{FF2B5EF4-FFF2-40B4-BE49-F238E27FC236}">
                <a16:creationId xmlns:a16="http://schemas.microsoft.com/office/drawing/2014/main" id="{658DF4B7-E3C6-4B0D-BD74-1A09C7ECDDC5}"/>
              </a:ext>
            </a:extLst>
          </p:cNvPr>
          <p:cNvPicPr>
            <a:picLocks noChangeAspect="1"/>
          </p:cNvPicPr>
          <p:nvPr/>
        </p:nvPicPr>
        <p:blipFill>
          <a:blip r:embed="rId4"/>
          <a:stretch>
            <a:fillRect/>
          </a:stretch>
        </p:blipFill>
        <p:spPr>
          <a:xfrm>
            <a:off x="5313485" y="5008338"/>
            <a:ext cx="3579314" cy="1640519"/>
          </a:xfrm>
          <a:prstGeom prst="rect">
            <a:avLst/>
          </a:prstGeom>
        </p:spPr>
      </p:pic>
      <p:sp>
        <p:nvSpPr>
          <p:cNvPr id="25" name="Rectangle 24">
            <a:extLst>
              <a:ext uri="{FF2B5EF4-FFF2-40B4-BE49-F238E27FC236}">
                <a16:creationId xmlns:a16="http://schemas.microsoft.com/office/drawing/2014/main" id="{507DF8F1-4D40-4772-AEC5-A77102371668}"/>
              </a:ext>
            </a:extLst>
          </p:cNvPr>
          <p:cNvSpPr/>
          <p:nvPr/>
        </p:nvSpPr>
        <p:spPr>
          <a:xfrm>
            <a:off x="199341" y="1311441"/>
            <a:ext cx="2185214" cy="369332"/>
          </a:xfrm>
          <a:prstGeom prst="rect">
            <a:avLst/>
          </a:prstGeom>
        </p:spPr>
        <p:txBody>
          <a:bodyPr wrap="none">
            <a:spAutoFit/>
          </a:bodyPr>
          <a:lstStyle/>
          <a:p>
            <a:r>
              <a:rPr lang="en-US" b="1" dirty="0">
                <a:solidFill>
                  <a:schemeClr val="accent2">
                    <a:lumMod val="75000"/>
                  </a:schemeClr>
                </a:solidFill>
                <a:latin typeface="Arial" panose="020B0604020202020204" pitchFamily="34" charset="0"/>
              </a:rPr>
              <a:t>Campus/Daily Life</a:t>
            </a:r>
          </a:p>
        </p:txBody>
      </p:sp>
      <p:sp>
        <p:nvSpPr>
          <p:cNvPr id="26" name="Rectangle 25">
            <a:extLst>
              <a:ext uri="{FF2B5EF4-FFF2-40B4-BE49-F238E27FC236}">
                <a16:creationId xmlns:a16="http://schemas.microsoft.com/office/drawing/2014/main" id="{6F98307F-4C26-4580-81CB-413FC09DDE72}"/>
              </a:ext>
            </a:extLst>
          </p:cNvPr>
          <p:cNvSpPr/>
          <p:nvPr/>
        </p:nvSpPr>
        <p:spPr>
          <a:xfrm>
            <a:off x="248907" y="1861105"/>
            <a:ext cx="7601529" cy="400110"/>
          </a:xfrm>
          <a:prstGeom prst="rect">
            <a:avLst/>
          </a:prstGeom>
        </p:spPr>
        <p:txBody>
          <a:bodyPr wrap="square">
            <a:spAutoFit/>
          </a:bodyPr>
          <a:lstStyle/>
          <a:p>
            <a:pPr marL="285750" indent="-285750">
              <a:buFont typeface="Wingdings" panose="05000000000000000000" pitchFamily="2" charset="2"/>
              <a:buChar char="ü"/>
            </a:pPr>
            <a:r>
              <a:rPr lang="en-US" sz="2000" b="1" dirty="0"/>
              <a:t>Know the rules in the lab</a:t>
            </a:r>
            <a:r>
              <a:rPr lang="en-US" dirty="0"/>
              <a:t>, ex: be punctual, work hard, polite.</a:t>
            </a:r>
          </a:p>
        </p:txBody>
      </p:sp>
      <p:sp>
        <p:nvSpPr>
          <p:cNvPr id="27" name="Rectangle 26">
            <a:extLst>
              <a:ext uri="{FF2B5EF4-FFF2-40B4-BE49-F238E27FC236}">
                <a16:creationId xmlns:a16="http://schemas.microsoft.com/office/drawing/2014/main" id="{44E666D6-8F48-443C-A650-CB5709FC2ADC}"/>
              </a:ext>
            </a:extLst>
          </p:cNvPr>
          <p:cNvSpPr/>
          <p:nvPr/>
        </p:nvSpPr>
        <p:spPr>
          <a:xfrm>
            <a:off x="248907" y="2492438"/>
            <a:ext cx="8246571" cy="400110"/>
          </a:xfrm>
          <a:prstGeom prst="rect">
            <a:avLst/>
          </a:prstGeom>
        </p:spPr>
        <p:txBody>
          <a:bodyPr wrap="square">
            <a:spAutoFit/>
          </a:bodyPr>
          <a:lstStyle/>
          <a:p>
            <a:pPr marL="285750" indent="-285750">
              <a:buFont typeface="Wingdings" panose="05000000000000000000" pitchFamily="2" charset="2"/>
              <a:buChar char="ü"/>
            </a:pPr>
            <a:r>
              <a:rPr lang="en-US" sz="2000" b="1" dirty="0"/>
              <a:t>Actively engage with all activities</a:t>
            </a:r>
            <a:r>
              <a:rPr lang="en-US" dirty="0"/>
              <a:t>, ex: cleaning lab, sports tournament, </a:t>
            </a:r>
            <a:r>
              <a:rPr lang="en-US" dirty="0" err="1"/>
              <a:t>zemi</a:t>
            </a:r>
            <a:r>
              <a:rPr lang="en-US" dirty="0"/>
              <a:t>. </a:t>
            </a:r>
          </a:p>
        </p:txBody>
      </p:sp>
      <p:sp>
        <p:nvSpPr>
          <p:cNvPr id="35" name="Rectangle 34">
            <a:extLst>
              <a:ext uri="{FF2B5EF4-FFF2-40B4-BE49-F238E27FC236}">
                <a16:creationId xmlns:a16="http://schemas.microsoft.com/office/drawing/2014/main" id="{592C1BD5-20C6-4539-A544-50A2E77346FA}"/>
              </a:ext>
            </a:extLst>
          </p:cNvPr>
          <p:cNvSpPr/>
          <p:nvPr/>
        </p:nvSpPr>
        <p:spPr>
          <a:xfrm>
            <a:off x="248907" y="3155611"/>
            <a:ext cx="8491648" cy="677108"/>
          </a:xfrm>
          <a:prstGeom prst="rect">
            <a:avLst/>
          </a:prstGeom>
        </p:spPr>
        <p:txBody>
          <a:bodyPr wrap="square">
            <a:spAutoFit/>
          </a:bodyPr>
          <a:lstStyle/>
          <a:p>
            <a:pPr marL="285750" indent="-285750">
              <a:buFont typeface="Wingdings" panose="05000000000000000000" pitchFamily="2" charset="2"/>
              <a:buChar char="ü"/>
            </a:pPr>
            <a:r>
              <a:rPr lang="en-US" sz="2000" b="1" dirty="0"/>
              <a:t>Avoiding troubles</a:t>
            </a:r>
            <a:r>
              <a:rPr lang="en-US" dirty="0"/>
              <a:t>, ex: disposing garbage, sharing facilities, noise cautions, pay tax, avoiding cults </a:t>
            </a:r>
          </a:p>
        </p:txBody>
      </p:sp>
      <p:sp>
        <p:nvSpPr>
          <p:cNvPr id="36" name="Rectangle 35">
            <a:extLst>
              <a:ext uri="{FF2B5EF4-FFF2-40B4-BE49-F238E27FC236}">
                <a16:creationId xmlns:a16="http://schemas.microsoft.com/office/drawing/2014/main" id="{AF464115-D800-4D15-8A05-8A775C6221C7}"/>
              </a:ext>
            </a:extLst>
          </p:cNvPr>
          <p:cNvSpPr/>
          <p:nvPr/>
        </p:nvSpPr>
        <p:spPr>
          <a:xfrm>
            <a:off x="248907" y="3994524"/>
            <a:ext cx="7913759" cy="677108"/>
          </a:xfrm>
          <a:prstGeom prst="rect">
            <a:avLst/>
          </a:prstGeom>
        </p:spPr>
        <p:txBody>
          <a:bodyPr wrap="square">
            <a:spAutoFit/>
          </a:bodyPr>
          <a:lstStyle/>
          <a:p>
            <a:pPr marL="285750" indent="-285750">
              <a:buFont typeface="Wingdings" panose="05000000000000000000" pitchFamily="2" charset="2"/>
              <a:buChar char="ü"/>
            </a:pPr>
            <a:r>
              <a:rPr lang="en-US" sz="2000" b="1" dirty="0"/>
              <a:t>Join interchange activities</a:t>
            </a:r>
            <a:r>
              <a:rPr lang="en-US" dirty="0"/>
              <a:t>, ex: international student association, make friend with Japanese, learning Japanese language or customs, part time job, home stay</a:t>
            </a:r>
          </a:p>
        </p:txBody>
      </p:sp>
    </p:spTree>
    <p:extLst>
      <p:ext uri="{BB962C8B-B14F-4D97-AF65-F5344CB8AC3E}">
        <p14:creationId xmlns:p14="http://schemas.microsoft.com/office/powerpoint/2010/main" val="259669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356079" y="250158"/>
            <a:ext cx="3377912" cy="954107"/>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 – </a:t>
            </a:r>
          </a:p>
          <a:p>
            <a:r>
              <a:rPr lang="en-US" sz="2800" b="1" dirty="0">
                <a:solidFill>
                  <a:srgbClr val="1A1A1A"/>
                </a:solidFill>
                <a:latin typeface="Modern Love" panose="04090805081005020601" pitchFamily="82" charset="0"/>
              </a:rPr>
              <a:t>Lab Member</a:t>
            </a:r>
            <a:endParaRPr lang="en-US" sz="2800" b="1" i="0" dirty="0">
              <a:effectLst/>
              <a:latin typeface="Modern Love" panose="04090805081005020601" pitchFamily="82" charset="0"/>
            </a:endParaRPr>
          </a:p>
        </p:txBody>
      </p:sp>
      <p:pic>
        <p:nvPicPr>
          <p:cNvPr id="4" name="Picture 3" descr="A group of people standing in front of a building&#10;&#10;Description automatically generated">
            <a:extLst>
              <a:ext uri="{FF2B5EF4-FFF2-40B4-BE49-F238E27FC236}">
                <a16:creationId xmlns:a16="http://schemas.microsoft.com/office/drawing/2014/main" id="{B8410A53-37D2-42BC-BABB-888ADD088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48" y="1235946"/>
            <a:ext cx="5131239" cy="3374640"/>
          </a:xfrm>
          <a:prstGeom prst="rect">
            <a:avLst/>
          </a:prstGeom>
        </p:spPr>
      </p:pic>
      <p:pic>
        <p:nvPicPr>
          <p:cNvPr id="2" name="Picture 1">
            <a:extLst>
              <a:ext uri="{FF2B5EF4-FFF2-40B4-BE49-F238E27FC236}">
                <a16:creationId xmlns:a16="http://schemas.microsoft.com/office/drawing/2014/main" id="{3E08F856-0A37-4F7E-9FAE-F9A31C4BF5FF}"/>
              </a:ext>
            </a:extLst>
          </p:cNvPr>
          <p:cNvPicPr>
            <a:picLocks noChangeAspect="1"/>
          </p:cNvPicPr>
          <p:nvPr/>
        </p:nvPicPr>
        <p:blipFill>
          <a:blip r:embed="rId5"/>
          <a:stretch>
            <a:fillRect/>
          </a:stretch>
        </p:blipFill>
        <p:spPr>
          <a:xfrm>
            <a:off x="3440253" y="4059689"/>
            <a:ext cx="5393230" cy="2706493"/>
          </a:xfrm>
          <a:prstGeom prst="rect">
            <a:avLst/>
          </a:prstGeom>
        </p:spPr>
      </p:pic>
      <p:sp>
        <p:nvSpPr>
          <p:cNvPr id="24" name="Rectangle 23">
            <a:extLst>
              <a:ext uri="{FF2B5EF4-FFF2-40B4-BE49-F238E27FC236}">
                <a16:creationId xmlns:a16="http://schemas.microsoft.com/office/drawing/2014/main" id="{A2E6DA89-EAB7-4843-96CE-62A36204696A}"/>
              </a:ext>
            </a:extLst>
          </p:cNvPr>
          <p:cNvSpPr/>
          <p:nvPr/>
        </p:nvSpPr>
        <p:spPr>
          <a:xfrm>
            <a:off x="6086924" y="2167877"/>
            <a:ext cx="2281394" cy="523220"/>
          </a:xfrm>
          <a:prstGeom prst="rect">
            <a:avLst/>
          </a:prstGeom>
        </p:spPr>
        <p:txBody>
          <a:bodyPr wrap="none">
            <a:spAutoFit/>
          </a:bodyPr>
          <a:lstStyle/>
          <a:p>
            <a:r>
              <a:rPr lang="en-US" sz="2800" b="1" dirty="0" err="1">
                <a:solidFill>
                  <a:srgbClr val="1A1A1A"/>
                </a:solidFill>
                <a:latin typeface="Modern Love" panose="04090805081005020601" pitchFamily="82" charset="0"/>
              </a:rPr>
              <a:t>Kamiya</a:t>
            </a:r>
            <a:r>
              <a:rPr lang="en-US" sz="2800" b="1" dirty="0">
                <a:solidFill>
                  <a:srgbClr val="1A1A1A"/>
                </a:solidFill>
                <a:latin typeface="Modern Love" panose="04090805081005020601" pitchFamily="82" charset="0"/>
              </a:rPr>
              <a:t> Lab</a:t>
            </a:r>
            <a:endParaRPr lang="en-US" sz="2800" b="1" i="0" dirty="0">
              <a:effectLst/>
              <a:latin typeface="Modern Love" panose="04090805081005020601" pitchFamily="82" charset="0"/>
            </a:endParaRPr>
          </a:p>
        </p:txBody>
      </p:sp>
      <p:sp>
        <p:nvSpPr>
          <p:cNvPr id="28" name="Rectangle 27">
            <a:extLst>
              <a:ext uri="{FF2B5EF4-FFF2-40B4-BE49-F238E27FC236}">
                <a16:creationId xmlns:a16="http://schemas.microsoft.com/office/drawing/2014/main" id="{4C18D68D-0F41-432D-9D84-36263F0E4BC0}"/>
              </a:ext>
            </a:extLst>
          </p:cNvPr>
          <p:cNvSpPr/>
          <p:nvPr/>
        </p:nvSpPr>
        <p:spPr>
          <a:xfrm>
            <a:off x="712821" y="5466412"/>
            <a:ext cx="2278188" cy="523220"/>
          </a:xfrm>
          <a:prstGeom prst="rect">
            <a:avLst/>
          </a:prstGeom>
        </p:spPr>
        <p:txBody>
          <a:bodyPr wrap="none">
            <a:spAutoFit/>
          </a:bodyPr>
          <a:lstStyle/>
          <a:p>
            <a:r>
              <a:rPr lang="en-US" sz="2800" b="1" dirty="0">
                <a:solidFill>
                  <a:srgbClr val="1A1A1A"/>
                </a:solidFill>
                <a:latin typeface="Modern Love" panose="04090805081005020601" pitchFamily="82" charset="0"/>
              </a:rPr>
              <a:t>Fukuoka Lab</a:t>
            </a:r>
            <a:endParaRPr lang="en-US" sz="2800" b="1" i="0" dirty="0">
              <a:effectLst/>
              <a:latin typeface="Modern Love" panose="04090805081005020601" pitchFamily="82" charset="0"/>
            </a:endParaRPr>
          </a:p>
        </p:txBody>
      </p:sp>
      <p:sp>
        <p:nvSpPr>
          <p:cNvPr id="13" name="Arrow: Notched Right 12">
            <a:extLst>
              <a:ext uri="{FF2B5EF4-FFF2-40B4-BE49-F238E27FC236}">
                <a16:creationId xmlns:a16="http://schemas.microsoft.com/office/drawing/2014/main" id="{71E53EA7-5CF0-4BD2-AE8F-EA7623E9BC92}"/>
              </a:ext>
            </a:extLst>
          </p:cNvPr>
          <p:cNvSpPr/>
          <p:nvPr/>
        </p:nvSpPr>
        <p:spPr>
          <a:xfrm>
            <a:off x="1917850" y="5968511"/>
            <a:ext cx="978408" cy="48463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Arrow: Notched Right 28">
            <a:extLst>
              <a:ext uri="{FF2B5EF4-FFF2-40B4-BE49-F238E27FC236}">
                <a16:creationId xmlns:a16="http://schemas.microsoft.com/office/drawing/2014/main" id="{9CAA6230-7E12-4105-B1E0-574B13DC609F}"/>
              </a:ext>
            </a:extLst>
          </p:cNvPr>
          <p:cNvSpPr/>
          <p:nvPr/>
        </p:nvSpPr>
        <p:spPr>
          <a:xfrm rot="10800000">
            <a:off x="5697014" y="2555995"/>
            <a:ext cx="978408" cy="48463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273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28541" y="168969"/>
            <a:ext cx="3207994" cy="954107"/>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 </a:t>
            </a:r>
          </a:p>
          <a:p>
            <a:pPr algn="ctr"/>
            <a:r>
              <a:rPr lang="en-US" sz="2800" b="1" dirty="0">
                <a:solidFill>
                  <a:srgbClr val="1A1A1A"/>
                </a:solidFill>
                <a:latin typeface="Modern Love" panose="04090805081005020601" pitchFamily="82" charset="0"/>
              </a:rPr>
              <a:t>Research </a:t>
            </a:r>
            <a:endParaRPr lang="en-US" sz="2800" b="1" i="0" dirty="0">
              <a:effectLst/>
              <a:latin typeface="Modern Love" panose="04090805081005020601" pitchFamily="82" charset="0"/>
            </a:endParaRPr>
          </a:p>
        </p:txBody>
      </p:sp>
      <p:pic>
        <p:nvPicPr>
          <p:cNvPr id="2" name="Picture 1">
            <a:extLst>
              <a:ext uri="{FF2B5EF4-FFF2-40B4-BE49-F238E27FC236}">
                <a16:creationId xmlns:a16="http://schemas.microsoft.com/office/drawing/2014/main" id="{B6C4DD7D-44A6-44AC-87ED-9113C30FC476}"/>
              </a:ext>
            </a:extLst>
          </p:cNvPr>
          <p:cNvPicPr>
            <a:picLocks noChangeAspect="1"/>
          </p:cNvPicPr>
          <p:nvPr/>
        </p:nvPicPr>
        <p:blipFill>
          <a:blip r:embed="rId4"/>
          <a:stretch>
            <a:fillRect/>
          </a:stretch>
        </p:blipFill>
        <p:spPr>
          <a:xfrm rot="5400000">
            <a:off x="619911" y="1003378"/>
            <a:ext cx="2286000" cy="3048000"/>
          </a:xfrm>
          <a:prstGeom prst="rect">
            <a:avLst/>
          </a:prstGeom>
        </p:spPr>
      </p:pic>
      <p:pic>
        <p:nvPicPr>
          <p:cNvPr id="4" name="Picture 3">
            <a:extLst>
              <a:ext uri="{FF2B5EF4-FFF2-40B4-BE49-F238E27FC236}">
                <a16:creationId xmlns:a16="http://schemas.microsoft.com/office/drawing/2014/main" id="{0D1459C1-9359-4AF9-9475-9AEBC610FC5F}"/>
              </a:ext>
            </a:extLst>
          </p:cNvPr>
          <p:cNvPicPr>
            <a:picLocks noChangeAspect="1"/>
          </p:cNvPicPr>
          <p:nvPr/>
        </p:nvPicPr>
        <p:blipFill>
          <a:blip r:embed="rId5"/>
          <a:stretch>
            <a:fillRect/>
          </a:stretch>
        </p:blipFill>
        <p:spPr>
          <a:xfrm>
            <a:off x="3634490" y="538680"/>
            <a:ext cx="2286000" cy="3048000"/>
          </a:xfrm>
          <a:prstGeom prst="rect">
            <a:avLst/>
          </a:prstGeom>
        </p:spPr>
      </p:pic>
      <p:pic>
        <p:nvPicPr>
          <p:cNvPr id="5" name="Picture 4">
            <a:extLst>
              <a:ext uri="{FF2B5EF4-FFF2-40B4-BE49-F238E27FC236}">
                <a16:creationId xmlns:a16="http://schemas.microsoft.com/office/drawing/2014/main" id="{EBBE4697-CEF0-4722-8D82-5E6B0BC9115E}"/>
              </a:ext>
            </a:extLst>
          </p:cNvPr>
          <p:cNvPicPr>
            <a:picLocks noChangeAspect="1"/>
          </p:cNvPicPr>
          <p:nvPr/>
        </p:nvPicPr>
        <p:blipFill>
          <a:blip r:embed="rId6"/>
          <a:stretch>
            <a:fillRect/>
          </a:stretch>
        </p:blipFill>
        <p:spPr>
          <a:xfrm>
            <a:off x="6085923" y="558002"/>
            <a:ext cx="2286000" cy="3048000"/>
          </a:xfrm>
          <a:prstGeom prst="rect">
            <a:avLst/>
          </a:prstGeom>
        </p:spPr>
      </p:pic>
      <p:pic>
        <p:nvPicPr>
          <p:cNvPr id="9" name="Picture 8">
            <a:extLst>
              <a:ext uri="{FF2B5EF4-FFF2-40B4-BE49-F238E27FC236}">
                <a16:creationId xmlns:a16="http://schemas.microsoft.com/office/drawing/2014/main" id="{1A5F9926-E842-446F-9684-2CD845202C68}"/>
              </a:ext>
            </a:extLst>
          </p:cNvPr>
          <p:cNvPicPr>
            <a:picLocks noChangeAspect="1"/>
          </p:cNvPicPr>
          <p:nvPr/>
        </p:nvPicPr>
        <p:blipFill>
          <a:blip r:embed="rId7"/>
          <a:stretch>
            <a:fillRect/>
          </a:stretch>
        </p:blipFill>
        <p:spPr>
          <a:xfrm>
            <a:off x="238911" y="4121189"/>
            <a:ext cx="3088669" cy="2286000"/>
          </a:xfrm>
          <a:prstGeom prst="rect">
            <a:avLst/>
          </a:prstGeom>
        </p:spPr>
      </p:pic>
      <p:pic>
        <p:nvPicPr>
          <p:cNvPr id="13" name="Picture 12">
            <a:extLst>
              <a:ext uri="{FF2B5EF4-FFF2-40B4-BE49-F238E27FC236}">
                <a16:creationId xmlns:a16="http://schemas.microsoft.com/office/drawing/2014/main" id="{1FF2BF73-76AD-4E33-979D-EFB0339CF103}"/>
              </a:ext>
            </a:extLst>
          </p:cNvPr>
          <p:cNvPicPr>
            <a:picLocks noChangeAspect="1"/>
          </p:cNvPicPr>
          <p:nvPr/>
        </p:nvPicPr>
        <p:blipFill>
          <a:blip r:embed="rId8"/>
          <a:stretch>
            <a:fillRect/>
          </a:stretch>
        </p:blipFill>
        <p:spPr>
          <a:xfrm>
            <a:off x="3634490" y="3727601"/>
            <a:ext cx="2286000" cy="3048000"/>
          </a:xfrm>
          <a:prstGeom prst="rect">
            <a:avLst/>
          </a:prstGeom>
        </p:spPr>
      </p:pic>
      <p:pic>
        <p:nvPicPr>
          <p:cNvPr id="15" name="Picture 14">
            <a:extLst>
              <a:ext uri="{FF2B5EF4-FFF2-40B4-BE49-F238E27FC236}">
                <a16:creationId xmlns:a16="http://schemas.microsoft.com/office/drawing/2014/main" id="{2CD6CCC4-581F-4332-91FA-65F6D3DC1E5E}"/>
              </a:ext>
            </a:extLst>
          </p:cNvPr>
          <p:cNvPicPr>
            <a:picLocks noChangeAspect="1"/>
          </p:cNvPicPr>
          <p:nvPr/>
        </p:nvPicPr>
        <p:blipFill>
          <a:blip r:embed="rId9"/>
          <a:stretch>
            <a:fillRect/>
          </a:stretch>
        </p:blipFill>
        <p:spPr>
          <a:xfrm>
            <a:off x="6085923" y="3740189"/>
            <a:ext cx="2287419" cy="3048000"/>
          </a:xfrm>
          <a:prstGeom prst="rect">
            <a:avLst/>
          </a:prstGeom>
        </p:spPr>
      </p:pic>
    </p:spTree>
    <p:extLst>
      <p:ext uri="{BB962C8B-B14F-4D97-AF65-F5344CB8AC3E}">
        <p14:creationId xmlns:p14="http://schemas.microsoft.com/office/powerpoint/2010/main" val="2225254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200443" y="217199"/>
            <a:ext cx="3377912" cy="954107"/>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 – </a:t>
            </a:r>
          </a:p>
          <a:p>
            <a:pPr algn="ctr"/>
            <a:r>
              <a:rPr lang="en-US" sz="2800" b="1" dirty="0">
                <a:solidFill>
                  <a:srgbClr val="1A1A1A"/>
                </a:solidFill>
                <a:latin typeface="Modern Love" panose="04090805081005020601" pitchFamily="82" charset="0"/>
              </a:rPr>
              <a:t>Social</a:t>
            </a:r>
            <a:endParaRPr lang="en-US" sz="2800" b="1" i="0" dirty="0">
              <a:effectLst/>
              <a:latin typeface="Modern Love" panose="04090805081005020601" pitchFamily="82" charset="0"/>
            </a:endParaRPr>
          </a:p>
        </p:txBody>
      </p:sp>
      <p:pic>
        <p:nvPicPr>
          <p:cNvPr id="11" name="Picture 10">
            <a:extLst>
              <a:ext uri="{FF2B5EF4-FFF2-40B4-BE49-F238E27FC236}">
                <a16:creationId xmlns:a16="http://schemas.microsoft.com/office/drawing/2014/main" id="{47AE5FAD-0B75-4B8B-8F5A-880B140E7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828" y="1208266"/>
            <a:ext cx="3400838" cy="2252503"/>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730CBE08-FC21-4773-B0E0-BD787D1F9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05" y="3699428"/>
            <a:ext cx="4096795" cy="3072596"/>
          </a:xfrm>
          <a:prstGeom prst="rect">
            <a:avLst/>
          </a:prstGeom>
        </p:spPr>
      </p:pic>
      <p:pic>
        <p:nvPicPr>
          <p:cNvPr id="30" name="Picture 29">
            <a:extLst>
              <a:ext uri="{FF2B5EF4-FFF2-40B4-BE49-F238E27FC236}">
                <a16:creationId xmlns:a16="http://schemas.microsoft.com/office/drawing/2014/main" id="{57ED29B2-A446-434C-BA34-3348E9694643}"/>
              </a:ext>
            </a:extLst>
          </p:cNvPr>
          <p:cNvPicPr>
            <a:picLocks noChangeAspect="1"/>
          </p:cNvPicPr>
          <p:nvPr/>
        </p:nvPicPr>
        <p:blipFill>
          <a:blip r:embed="rId6"/>
          <a:stretch>
            <a:fillRect/>
          </a:stretch>
        </p:blipFill>
        <p:spPr>
          <a:xfrm>
            <a:off x="545782" y="1208266"/>
            <a:ext cx="3048000" cy="2286000"/>
          </a:xfrm>
          <a:prstGeom prst="rect">
            <a:avLst/>
          </a:prstGeom>
        </p:spPr>
      </p:pic>
      <p:pic>
        <p:nvPicPr>
          <p:cNvPr id="31" name="Picture 30">
            <a:extLst>
              <a:ext uri="{FF2B5EF4-FFF2-40B4-BE49-F238E27FC236}">
                <a16:creationId xmlns:a16="http://schemas.microsoft.com/office/drawing/2014/main" id="{37155FE0-AF1A-4915-83BD-CB827CEA99A6}"/>
              </a:ext>
            </a:extLst>
          </p:cNvPr>
          <p:cNvPicPr>
            <a:picLocks noChangeAspect="1"/>
          </p:cNvPicPr>
          <p:nvPr/>
        </p:nvPicPr>
        <p:blipFill>
          <a:blip r:embed="rId7"/>
          <a:stretch>
            <a:fillRect/>
          </a:stretch>
        </p:blipFill>
        <p:spPr>
          <a:xfrm rot="16044955">
            <a:off x="3580238" y="1631295"/>
            <a:ext cx="2286000" cy="3048000"/>
          </a:xfrm>
          <a:prstGeom prst="rect">
            <a:avLst/>
          </a:prstGeom>
        </p:spPr>
      </p:pic>
      <p:pic>
        <p:nvPicPr>
          <p:cNvPr id="29" name="Picture 28" descr="A group of people posing for the camera&#10;&#10;Description automatically generated">
            <a:extLst>
              <a:ext uri="{FF2B5EF4-FFF2-40B4-BE49-F238E27FC236}">
                <a16:creationId xmlns:a16="http://schemas.microsoft.com/office/drawing/2014/main" id="{4C8CDBE1-DA9E-485C-B865-7FEFCBEBA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4474" y="3798411"/>
            <a:ext cx="3553762" cy="2669492"/>
          </a:xfrm>
          <a:prstGeom prst="rect">
            <a:avLst/>
          </a:prstGeom>
        </p:spPr>
      </p:pic>
    </p:spTree>
    <p:extLst>
      <p:ext uri="{BB962C8B-B14F-4D97-AF65-F5344CB8AC3E}">
        <p14:creationId xmlns:p14="http://schemas.microsoft.com/office/powerpoint/2010/main" val="396147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273785" y="182883"/>
            <a:ext cx="3377912" cy="954107"/>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 – </a:t>
            </a:r>
          </a:p>
          <a:p>
            <a:pPr algn="ctr"/>
            <a:r>
              <a:rPr lang="en-US" sz="2800" b="1" i="0" dirty="0">
                <a:solidFill>
                  <a:srgbClr val="1A1A1A"/>
                </a:solidFill>
                <a:effectLst/>
                <a:latin typeface="Modern Love" panose="04090805081005020601" pitchFamily="82" charset="0"/>
              </a:rPr>
              <a:t>Cultural</a:t>
            </a:r>
            <a:endParaRPr lang="en-US" sz="2800" b="1" i="0" dirty="0">
              <a:effectLst/>
              <a:latin typeface="Modern Love" panose="04090805081005020601" pitchFamily="82" charset="0"/>
            </a:endParaRPr>
          </a:p>
        </p:txBody>
      </p:sp>
      <p:pic>
        <p:nvPicPr>
          <p:cNvPr id="9" name="Picture 8" descr="A group of people standing around a table&#10;&#10;Description automatically generated">
            <a:extLst>
              <a:ext uri="{FF2B5EF4-FFF2-40B4-BE49-F238E27FC236}">
                <a16:creationId xmlns:a16="http://schemas.microsoft.com/office/drawing/2014/main" id="{CA564147-3A8C-472C-9DD3-758C97341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25" y="4197324"/>
            <a:ext cx="3052568" cy="2289426"/>
          </a:xfrm>
          <a:prstGeom prst="rect">
            <a:avLst/>
          </a:prstGeom>
        </p:spPr>
      </p:pic>
      <p:pic>
        <p:nvPicPr>
          <p:cNvPr id="24" name="Picture 23">
            <a:extLst>
              <a:ext uri="{FF2B5EF4-FFF2-40B4-BE49-F238E27FC236}">
                <a16:creationId xmlns:a16="http://schemas.microsoft.com/office/drawing/2014/main" id="{1A24A2B1-F4D1-4E17-8934-BC80AF2FE6BC}"/>
              </a:ext>
            </a:extLst>
          </p:cNvPr>
          <p:cNvPicPr>
            <a:picLocks noChangeAspect="1"/>
          </p:cNvPicPr>
          <p:nvPr/>
        </p:nvPicPr>
        <p:blipFill>
          <a:blip r:embed="rId5"/>
          <a:stretch>
            <a:fillRect/>
          </a:stretch>
        </p:blipFill>
        <p:spPr>
          <a:xfrm>
            <a:off x="337225" y="1518201"/>
            <a:ext cx="3800819" cy="2513527"/>
          </a:xfrm>
          <a:prstGeom prst="rect">
            <a:avLst/>
          </a:prstGeom>
        </p:spPr>
      </p:pic>
      <p:pic>
        <p:nvPicPr>
          <p:cNvPr id="4" name="Picture 3" descr="A group of young children sitting on a wooden floor&#10;&#10;Description automatically generated">
            <a:extLst>
              <a:ext uri="{FF2B5EF4-FFF2-40B4-BE49-F238E27FC236}">
                <a16:creationId xmlns:a16="http://schemas.microsoft.com/office/drawing/2014/main" id="{E4F51A41-EB29-47E3-9E71-3E78285FF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3902" y="4104125"/>
            <a:ext cx="3440713" cy="2580535"/>
          </a:xfrm>
          <a:prstGeom prst="rect">
            <a:avLst/>
          </a:prstGeom>
        </p:spPr>
      </p:pic>
      <p:pic>
        <p:nvPicPr>
          <p:cNvPr id="26" name="Picture 25">
            <a:extLst>
              <a:ext uri="{FF2B5EF4-FFF2-40B4-BE49-F238E27FC236}">
                <a16:creationId xmlns:a16="http://schemas.microsoft.com/office/drawing/2014/main" id="{480BE0CB-7DBD-4989-86E3-55706244C16C}"/>
              </a:ext>
            </a:extLst>
          </p:cNvPr>
          <p:cNvPicPr>
            <a:picLocks noChangeAspect="1"/>
          </p:cNvPicPr>
          <p:nvPr/>
        </p:nvPicPr>
        <p:blipFill>
          <a:blip r:embed="rId7"/>
          <a:stretch>
            <a:fillRect/>
          </a:stretch>
        </p:blipFill>
        <p:spPr>
          <a:xfrm>
            <a:off x="6329775" y="3222151"/>
            <a:ext cx="2286198" cy="3048264"/>
          </a:xfrm>
          <a:prstGeom prst="rect">
            <a:avLst/>
          </a:prstGeom>
        </p:spPr>
      </p:pic>
      <p:pic>
        <p:nvPicPr>
          <p:cNvPr id="27" name="Picture 26">
            <a:extLst>
              <a:ext uri="{FF2B5EF4-FFF2-40B4-BE49-F238E27FC236}">
                <a16:creationId xmlns:a16="http://schemas.microsoft.com/office/drawing/2014/main" id="{A3D4C284-71C9-451A-BE44-B962EE00E77F}"/>
              </a:ext>
            </a:extLst>
          </p:cNvPr>
          <p:cNvPicPr>
            <a:picLocks noChangeAspect="1"/>
          </p:cNvPicPr>
          <p:nvPr/>
        </p:nvPicPr>
        <p:blipFill>
          <a:blip r:embed="rId8"/>
          <a:stretch>
            <a:fillRect/>
          </a:stretch>
        </p:blipFill>
        <p:spPr>
          <a:xfrm>
            <a:off x="4323248" y="1161053"/>
            <a:ext cx="3318020" cy="2216843"/>
          </a:xfrm>
          <a:prstGeom prst="rect">
            <a:avLst/>
          </a:prstGeom>
        </p:spPr>
      </p:pic>
    </p:spTree>
    <p:extLst>
      <p:ext uri="{BB962C8B-B14F-4D97-AF65-F5344CB8AC3E}">
        <p14:creationId xmlns:p14="http://schemas.microsoft.com/office/powerpoint/2010/main" val="397607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9" name="Rectangle 8">
            <a:extLst>
              <a:ext uri="{FF2B5EF4-FFF2-40B4-BE49-F238E27FC236}">
                <a16:creationId xmlns:a16="http://schemas.microsoft.com/office/drawing/2014/main" id="{26EB4256-CEB7-415A-AF32-8B0CDCF993DB}"/>
              </a:ext>
            </a:extLst>
          </p:cNvPr>
          <p:cNvSpPr/>
          <p:nvPr/>
        </p:nvSpPr>
        <p:spPr>
          <a:xfrm>
            <a:off x="157758" y="620912"/>
            <a:ext cx="5749459" cy="523220"/>
          </a:xfrm>
          <a:prstGeom prst="rect">
            <a:avLst/>
          </a:prstGeom>
        </p:spPr>
        <p:txBody>
          <a:bodyPr wrap="none">
            <a:spAutoFit/>
          </a:bodyPr>
          <a:lstStyle/>
          <a:p>
            <a:r>
              <a:rPr lang="en-US" sz="2800" b="1" cap="all" dirty="0">
                <a:latin typeface="Modern Love" panose="04090805081005020601" pitchFamily="82" charset="0"/>
              </a:rPr>
              <a:t>JAPAN – GENERAL INFORMATION</a:t>
            </a:r>
            <a:endParaRPr lang="en-US" sz="2800" b="1" i="0" cap="all" dirty="0">
              <a:effectLst/>
              <a:latin typeface="Modern Love" panose="04090805081005020601" pitchFamily="82" charset="0"/>
            </a:endParaRPr>
          </a:p>
        </p:txBody>
      </p:sp>
      <p:pic>
        <p:nvPicPr>
          <p:cNvPr id="11" name="Picture 10">
            <a:extLst>
              <a:ext uri="{FF2B5EF4-FFF2-40B4-BE49-F238E27FC236}">
                <a16:creationId xmlns:a16="http://schemas.microsoft.com/office/drawing/2014/main" id="{BD2381A3-C510-4353-BB33-1FAAB7B4AD5C}"/>
              </a:ext>
            </a:extLst>
          </p:cNvPr>
          <p:cNvPicPr>
            <a:picLocks noChangeAspect="1"/>
          </p:cNvPicPr>
          <p:nvPr/>
        </p:nvPicPr>
        <p:blipFill>
          <a:blip r:embed="rId4"/>
          <a:stretch>
            <a:fillRect/>
          </a:stretch>
        </p:blipFill>
        <p:spPr>
          <a:xfrm>
            <a:off x="199099" y="1221110"/>
            <a:ext cx="4812912" cy="3609684"/>
          </a:xfrm>
          <a:prstGeom prst="rect">
            <a:avLst/>
          </a:prstGeom>
        </p:spPr>
      </p:pic>
      <p:sp>
        <p:nvSpPr>
          <p:cNvPr id="13" name="Rectangle 12">
            <a:extLst>
              <a:ext uri="{FF2B5EF4-FFF2-40B4-BE49-F238E27FC236}">
                <a16:creationId xmlns:a16="http://schemas.microsoft.com/office/drawing/2014/main" id="{AAA1D3EF-2623-40B4-AA83-DD5A91143CA9}"/>
              </a:ext>
            </a:extLst>
          </p:cNvPr>
          <p:cNvSpPr/>
          <p:nvPr/>
        </p:nvSpPr>
        <p:spPr>
          <a:xfrm>
            <a:off x="5240156" y="1234850"/>
            <a:ext cx="1510735"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F97352"/>
                </a:solidFill>
                <a:latin typeface="Muli"/>
              </a:rPr>
              <a:t>Geography</a:t>
            </a:r>
            <a:endParaRPr lang="en-US" dirty="0"/>
          </a:p>
        </p:txBody>
      </p:sp>
      <p:sp>
        <p:nvSpPr>
          <p:cNvPr id="15" name="Rectangle 14">
            <a:extLst>
              <a:ext uri="{FF2B5EF4-FFF2-40B4-BE49-F238E27FC236}">
                <a16:creationId xmlns:a16="http://schemas.microsoft.com/office/drawing/2014/main" id="{999FDDAF-CE1B-4382-94A1-51FA0219A41C}"/>
              </a:ext>
            </a:extLst>
          </p:cNvPr>
          <p:cNvSpPr/>
          <p:nvPr/>
        </p:nvSpPr>
        <p:spPr>
          <a:xfrm>
            <a:off x="5191960" y="1611752"/>
            <a:ext cx="3794867" cy="2031325"/>
          </a:xfrm>
          <a:prstGeom prst="rect">
            <a:avLst/>
          </a:prstGeom>
        </p:spPr>
        <p:txBody>
          <a:bodyPr wrap="square">
            <a:spAutoFit/>
          </a:bodyPr>
          <a:lstStyle/>
          <a:p>
            <a:r>
              <a:rPr lang="en-US" b="1" dirty="0"/>
              <a:t>Japan is an island country. </a:t>
            </a:r>
          </a:p>
          <a:p>
            <a:r>
              <a:rPr lang="en-US" b="1" dirty="0"/>
              <a:t>It consists, essentially, of five major islands – Honshu (Main Island), Hokkaido (North Island), Kyushu, Shikoku and the Okinawa Islands – and 6,847 remote islands. </a:t>
            </a:r>
          </a:p>
          <a:p>
            <a:r>
              <a:rPr lang="en-US" b="1" dirty="0"/>
              <a:t>Its total area is 337,961.32 </a:t>
            </a:r>
            <a:r>
              <a:rPr lang="en-US" b="1" dirty="0" err="1"/>
              <a:t>sq</a:t>
            </a:r>
            <a:r>
              <a:rPr lang="en-US" b="1" dirty="0"/>
              <a:t> km,</a:t>
            </a:r>
          </a:p>
        </p:txBody>
      </p:sp>
      <p:sp>
        <p:nvSpPr>
          <p:cNvPr id="19" name="Rectangle 18">
            <a:extLst>
              <a:ext uri="{FF2B5EF4-FFF2-40B4-BE49-F238E27FC236}">
                <a16:creationId xmlns:a16="http://schemas.microsoft.com/office/drawing/2014/main" id="{FEF99E38-6A54-404A-A024-3A0832447FF4}"/>
              </a:ext>
            </a:extLst>
          </p:cNvPr>
          <p:cNvSpPr/>
          <p:nvPr/>
        </p:nvSpPr>
        <p:spPr>
          <a:xfrm>
            <a:off x="5211110" y="3891940"/>
            <a:ext cx="1514132"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F97352"/>
                </a:solidFill>
                <a:latin typeface="Muli"/>
              </a:rPr>
              <a:t>Population</a:t>
            </a:r>
            <a:endParaRPr lang="en-US" dirty="0"/>
          </a:p>
        </p:txBody>
      </p:sp>
      <p:sp>
        <p:nvSpPr>
          <p:cNvPr id="21" name="Rectangle 20">
            <a:extLst>
              <a:ext uri="{FF2B5EF4-FFF2-40B4-BE49-F238E27FC236}">
                <a16:creationId xmlns:a16="http://schemas.microsoft.com/office/drawing/2014/main" id="{659CDEF5-3111-4799-850B-5846DDD2D24F}"/>
              </a:ext>
            </a:extLst>
          </p:cNvPr>
          <p:cNvSpPr/>
          <p:nvPr/>
        </p:nvSpPr>
        <p:spPr>
          <a:xfrm>
            <a:off x="5191960" y="4295109"/>
            <a:ext cx="3794867" cy="646331"/>
          </a:xfrm>
          <a:prstGeom prst="rect">
            <a:avLst/>
          </a:prstGeom>
        </p:spPr>
        <p:txBody>
          <a:bodyPr wrap="square">
            <a:spAutoFit/>
          </a:bodyPr>
          <a:lstStyle/>
          <a:p>
            <a:r>
              <a:rPr lang="en-US" b="1" dirty="0"/>
              <a:t>The population of Japan is estimated at 126.5 million as of 2020</a:t>
            </a:r>
          </a:p>
        </p:txBody>
      </p:sp>
      <p:sp>
        <p:nvSpPr>
          <p:cNvPr id="23" name="Rectangle 22">
            <a:extLst>
              <a:ext uri="{FF2B5EF4-FFF2-40B4-BE49-F238E27FC236}">
                <a16:creationId xmlns:a16="http://schemas.microsoft.com/office/drawing/2014/main" id="{C51DEEFC-AA72-4572-B7AB-D6D5B8B5B72F}"/>
              </a:ext>
            </a:extLst>
          </p:cNvPr>
          <p:cNvSpPr/>
          <p:nvPr/>
        </p:nvSpPr>
        <p:spPr>
          <a:xfrm>
            <a:off x="5240156" y="5224140"/>
            <a:ext cx="1376402"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F97352"/>
                </a:solidFill>
                <a:latin typeface="Muli"/>
              </a:rPr>
              <a:t>Language</a:t>
            </a:r>
            <a:endParaRPr lang="en-US" dirty="0"/>
          </a:p>
        </p:txBody>
      </p:sp>
      <p:sp>
        <p:nvSpPr>
          <p:cNvPr id="24" name="Rectangle 23">
            <a:extLst>
              <a:ext uri="{FF2B5EF4-FFF2-40B4-BE49-F238E27FC236}">
                <a16:creationId xmlns:a16="http://schemas.microsoft.com/office/drawing/2014/main" id="{A61CF446-325D-4588-B6EF-139F87DF6C72}"/>
              </a:ext>
            </a:extLst>
          </p:cNvPr>
          <p:cNvSpPr/>
          <p:nvPr/>
        </p:nvSpPr>
        <p:spPr>
          <a:xfrm>
            <a:off x="5254439" y="5577348"/>
            <a:ext cx="1930337" cy="369332"/>
          </a:xfrm>
          <a:prstGeom prst="rect">
            <a:avLst/>
          </a:prstGeom>
        </p:spPr>
        <p:txBody>
          <a:bodyPr wrap="none">
            <a:spAutoFit/>
          </a:bodyPr>
          <a:lstStyle/>
          <a:p>
            <a:r>
              <a:rPr lang="en-US" b="1" dirty="0">
                <a:solidFill>
                  <a:srgbClr val="2E2E2E"/>
                </a:solidFill>
                <a:latin typeface="Muli"/>
              </a:rPr>
              <a:t>Japanese (</a:t>
            </a:r>
            <a:r>
              <a:rPr lang="ja-JP" altLang="en-US" b="1" dirty="0">
                <a:solidFill>
                  <a:srgbClr val="2E2E2E"/>
                </a:solidFill>
                <a:latin typeface="Muli"/>
              </a:rPr>
              <a:t>日本語</a:t>
            </a:r>
            <a:r>
              <a:rPr lang="en-US" altLang="ja-JP" b="1" dirty="0">
                <a:solidFill>
                  <a:srgbClr val="2E2E2E"/>
                </a:solidFill>
                <a:latin typeface="Muli"/>
              </a:rPr>
              <a:t>)</a:t>
            </a:r>
            <a:endParaRPr lang="en-US" b="1" dirty="0"/>
          </a:p>
        </p:txBody>
      </p:sp>
      <p:sp>
        <p:nvSpPr>
          <p:cNvPr id="25" name="Rectangle 24">
            <a:extLst>
              <a:ext uri="{FF2B5EF4-FFF2-40B4-BE49-F238E27FC236}">
                <a16:creationId xmlns:a16="http://schemas.microsoft.com/office/drawing/2014/main" id="{062610C2-214E-450D-811C-5AC1A25D231D}"/>
              </a:ext>
            </a:extLst>
          </p:cNvPr>
          <p:cNvSpPr/>
          <p:nvPr/>
        </p:nvSpPr>
        <p:spPr>
          <a:xfrm>
            <a:off x="199099" y="4895648"/>
            <a:ext cx="4572000" cy="461665"/>
          </a:xfrm>
          <a:prstGeom prst="rect">
            <a:avLst/>
          </a:prstGeom>
        </p:spPr>
        <p:txBody>
          <a:bodyPr>
            <a:spAutoFit/>
          </a:bodyPr>
          <a:lstStyle/>
          <a:p>
            <a:r>
              <a:rPr lang="en-US" sz="12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https://www.japanexplorer.com.au/facts-of-japan-general-information/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821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273785" y="182883"/>
            <a:ext cx="3377912" cy="954107"/>
          </a:xfrm>
          <a:prstGeom prst="rect">
            <a:avLst/>
          </a:prstGeom>
        </p:spPr>
        <p:txBody>
          <a:bodyPr wrap="none">
            <a:spAutoFit/>
          </a:bodyPr>
          <a:lstStyle/>
          <a:p>
            <a:r>
              <a:rPr lang="en-US" sz="2800" b="1" dirty="0">
                <a:solidFill>
                  <a:srgbClr val="1A1A1A"/>
                </a:solidFill>
                <a:latin typeface="Modern Love" panose="04090805081005020601" pitchFamily="82" charset="0"/>
              </a:rPr>
              <a:t>LIVING IN JAPAN – </a:t>
            </a:r>
          </a:p>
          <a:p>
            <a:pPr algn="ctr"/>
            <a:r>
              <a:rPr lang="en-US" sz="2800" b="1" i="0" dirty="0">
                <a:solidFill>
                  <a:srgbClr val="1A1A1A"/>
                </a:solidFill>
                <a:effectLst/>
                <a:latin typeface="Modern Love" panose="04090805081005020601" pitchFamily="82" charset="0"/>
              </a:rPr>
              <a:t>Sight Seeing</a:t>
            </a:r>
            <a:endParaRPr lang="en-US" sz="2800" b="1" i="0" dirty="0">
              <a:effectLst/>
              <a:latin typeface="Modern Love" panose="04090805081005020601" pitchFamily="82" charset="0"/>
            </a:endParaRPr>
          </a:p>
        </p:txBody>
      </p:sp>
      <p:pic>
        <p:nvPicPr>
          <p:cNvPr id="2" name="Picture 1">
            <a:extLst>
              <a:ext uri="{FF2B5EF4-FFF2-40B4-BE49-F238E27FC236}">
                <a16:creationId xmlns:a16="http://schemas.microsoft.com/office/drawing/2014/main" id="{8F397473-1F4F-4DE3-906B-64F397DFBFD8}"/>
              </a:ext>
            </a:extLst>
          </p:cNvPr>
          <p:cNvPicPr>
            <a:picLocks noChangeAspect="1"/>
          </p:cNvPicPr>
          <p:nvPr/>
        </p:nvPicPr>
        <p:blipFill>
          <a:blip r:embed="rId4"/>
          <a:stretch>
            <a:fillRect/>
          </a:stretch>
        </p:blipFill>
        <p:spPr>
          <a:xfrm>
            <a:off x="112631" y="1144132"/>
            <a:ext cx="3048000" cy="2286000"/>
          </a:xfrm>
          <a:prstGeom prst="rect">
            <a:avLst/>
          </a:prstGeom>
        </p:spPr>
      </p:pic>
      <p:pic>
        <p:nvPicPr>
          <p:cNvPr id="3" name="Picture 2">
            <a:extLst>
              <a:ext uri="{FF2B5EF4-FFF2-40B4-BE49-F238E27FC236}">
                <a16:creationId xmlns:a16="http://schemas.microsoft.com/office/drawing/2014/main" id="{6D78605C-3836-47CB-9AD2-11E908C73B16}"/>
              </a:ext>
            </a:extLst>
          </p:cNvPr>
          <p:cNvPicPr>
            <a:picLocks noChangeAspect="1"/>
          </p:cNvPicPr>
          <p:nvPr/>
        </p:nvPicPr>
        <p:blipFill>
          <a:blip r:embed="rId5"/>
          <a:stretch>
            <a:fillRect/>
          </a:stretch>
        </p:blipFill>
        <p:spPr>
          <a:xfrm>
            <a:off x="3380022" y="876439"/>
            <a:ext cx="3048000" cy="2286000"/>
          </a:xfrm>
          <a:prstGeom prst="rect">
            <a:avLst/>
          </a:prstGeom>
        </p:spPr>
      </p:pic>
      <p:pic>
        <p:nvPicPr>
          <p:cNvPr id="5" name="Picture 4">
            <a:extLst>
              <a:ext uri="{FF2B5EF4-FFF2-40B4-BE49-F238E27FC236}">
                <a16:creationId xmlns:a16="http://schemas.microsoft.com/office/drawing/2014/main" id="{B56927C6-A65D-4C28-A328-AD42AAFC82EB}"/>
              </a:ext>
            </a:extLst>
          </p:cNvPr>
          <p:cNvPicPr>
            <a:picLocks noChangeAspect="1"/>
          </p:cNvPicPr>
          <p:nvPr/>
        </p:nvPicPr>
        <p:blipFill>
          <a:blip r:embed="rId6"/>
          <a:stretch>
            <a:fillRect/>
          </a:stretch>
        </p:blipFill>
        <p:spPr>
          <a:xfrm>
            <a:off x="6647413" y="1181254"/>
            <a:ext cx="2286000" cy="3048000"/>
          </a:xfrm>
          <a:prstGeom prst="rect">
            <a:avLst/>
          </a:prstGeom>
        </p:spPr>
      </p:pic>
      <p:pic>
        <p:nvPicPr>
          <p:cNvPr id="11" name="Picture 10">
            <a:extLst>
              <a:ext uri="{FF2B5EF4-FFF2-40B4-BE49-F238E27FC236}">
                <a16:creationId xmlns:a16="http://schemas.microsoft.com/office/drawing/2014/main" id="{A03B1265-6757-4E2F-8492-A9E5381A6A4C}"/>
              </a:ext>
            </a:extLst>
          </p:cNvPr>
          <p:cNvPicPr>
            <a:picLocks noChangeAspect="1"/>
          </p:cNvPicPr>
          <p:nvPr/>
        </p:nvPicPr>
        <p:blipFill>
          <a:blip r:embed="rId7"/>
          <a:stretch>
            <a:fillRect/>
          </a:stretch>
        </p:blipFill>
        <p:spPr>
          <a:xfrm>
            <a:off x="177862" y="3677622"/>
            <a:ext cx="2286000" cy="3048000"/>
          </a:xfrm>
          <a:prstGeom prst="rect">
            <a:avLst/>
          </a:prstGeom>
        </p:spPr>
      </p:pic>
      <p:pic>
        <p:nvPicPr>
          <p:cNvPr id="13" name="Picture 12">
            <a:extLst>
              <a:ext uri="{FF2B5EF4-FFF2-40B4-BE49-F238E27FC236}">
                <a16:creationId xmlns:a16="http://schemas.microsoft.com/office/drawing/2014/main" id="{A6EDCDAB-74BE-43E1-A3DA-F059F7FE3F46}"/>
              </a:ext>
            </a:extLst>
          </p:cNvPr>
          <p:cNvPicPr>
            <a:picLocks noChangeAspect="1"/>
          </p:cNvPicPr>
          <p:nvPr/>
        </p:nvPicPr>
        <p:blipFill>
          <a:blip r:embed="rId8"/>
          <a:stretch>
            <a:fillRect/>
          </a:stretch>
        </p:blipFill>
        <p:spPr>
          <a:xfrm>
            <a:off x="3107527" y="4369571"/>
            <a:ext cx="3048000" cy="2286000"/>
          </a:xfrm>
          <a:prstGeom prst="rect">
            <a:avLst/>
          </a:prstGeom>
        </p:spPr>
      </p:pic>
      <p:pic>
        <p:nvPicPr>
          <p:cNvPr id="15" name="Picture 14">
            <a:extLst>
              <a:ext uri="{FF2B5EF4-FFF2-40B4-BE49-F238E27FC236}">
                <a16:creationId xmlns:a16="http://schemas.microsoft.com/office/drawing/2014/main" id="{A125F12D-2B2A-426E-A7FD-A485C748BE36}"/>
              </a:ext>
            </a:extLst>
          </p:cNvPr>
          <p:cNvPicPr>
            <a:picLocks noChangeAspect="1"/>
          </p:cNvPicPr>
          <p:nvPr/>
        </p:nvPicPr>
        <p:blipFill>
          <a:blip r:embed="rId9"/>
          <a:stretch>
            <a:fillRect/>
          </a:stretch>
        </p:blipFill>
        <p:spPr>
          <a:xfrm>
            <a:off x="6799192" y="3975233"/>
            <a:ext cx="2062792" cy="2750389"/>
          </a:xfrm>
          <a:prstGeom prst="rect">
            <a:avLst/>
          </a:prstGeom>
        </p:spPr>
      </p:pic>
      <p:pic>
        <p:nvPicPr>
          <p:cNvPr id="17" name="Picture 16">
            <a:extLst>
              <a:ext uri="{FF2B5EF4-FFF2-40B4-BE49-F238E27FC236}">
                <a16:creationId xmlns:a16="http://schemas.microsoft.com/office/drawing/2014/main" id="{A945A136-0B05-4744-B096-755FFCD5EAB4}"/>
              </a:ext>
            </a:extLst>
          </p:cNvPr>
          <p:cNvPicPr>
            <a:picLocks noChangeAspect="1"/>
          </p:cNvPicPr>
          <p:nvPr/>
        </p:nvPicPr>
        <p:blipFill>
          <a:blip r:embed="rId10"/>
          <a:stretch>
            <a:fillRect/>
          </a:stretch>
        </p:blipFill>
        <p:spPr>
          <a:xfrm>
            <a:off x="2641724" y="3042602"/>
            <a:ext cx="3048000" cy="1714500"/>
          </a:xfrm>
          <a:prstGeom prst="rect">
            <a:avLst/>
          </a:prstGeom>
        </p:spPr>
      </p:pic>
    </p:spTree>
    <p:extLst>
      <p:ext uri="{BB962C8B-B14F-4D97-AF65-F5344CB8AC3E}">
        <p14:creationId xmlns:p14="http://schemas.microsoft.com/office/powerpoint/2010/main" val="14519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DF7772D2-9B2A-4662-AD46-99991239431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482600" y="345528"/>
            <a:ext cx="8178799" cy="4599701"/>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4F4625-9C3D-4F7E-932C-C111B8AEC3F5}"/>
              </a:ext>
            </a:extLst>
          </p:cNvPr>
          <p:cNvSpPr txBox="1"/>
          <p:nvPr/>
        </p:nvSpPr>
        <p:spPr>
          <a:xfrm>
            <a:off x="2777563" y="5290757"/>
            <a:ext cx="3536674" cy="923330"/>
          </a:xfrm>
          <a:prstGeom prst="rect">
            <a:avLst/>
          </a:prstGeom>
          <a:noFill/>
        </p:spPr>
        <p:txBody>
          <a:bodyPr wrap="none" rtlCol="0">
            <a:spAutoFit/>
          </a:bodyPr>
          <a:lstStyle/>
          <a:p>
            <a:r>
              <a:rPr lang="en-US" sz="5400" dirty="0"/>
              <a:t>THANK YOU</a:t>
            </a:r>
          </a:p>
        </p:txBody>
      </p:sp>
    </p:spTree>
    <p:extLst>
      <p:ext uri="{BB962C8B-B14F-4D97-AF65-F5344CB8AC3E}">
        <p14:creationId xmlns:p14="http://schemas.microsoft.com/office/powerpoint/2010/main" val="209680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9" name="Rectangle 8">
            <a:extLst>
              <a:ext uri="{FF2B5EF4-FFF2-40B4-BE49-F238E27FC236}">
                <a16:creationId xmlns:a16="http://schemas.microsoft.com/office/drawing/2014/main" id="{26EB4256-CEB7-415A-AF32-8B0CDCF993DB}"/>
              </a:ext>
            </a:extLst>
          </p:cNvPr>
          <p:cNvSpPr/>
          <p:nvPr/>
        </p:nvSpPr>
        <p:spPr>
          <a:xfrm>
            <a:off x="157758" y="620912"/>
            <a:ext cx="5749459" cy="523220"/>
          </a:xfrm>
          <a:prstGeom prst="rect">
            <a:avLst/>
          </a:prstGeom>
        </p:spPr>
        <p:txBody>
          <a:bodyPr wrap="none">
            <a:spAutoFit/>
          </a:bodyPr>
          <a:lstStyle/>
          <a:p>
            <a:r>
              <a:rPr lang="en-US" sz="2800" b="1" cap="all" dirty="0">
                <a:latin typeface="Modern Love" panose="04090805081005020601" pitchFamily="82" charset="0"/>
              </a:rPr>
              <a:t>JAPAN – GENERAL INFORMATION</a:t>
            </a:r>
            <a:endParaRPr lang="en-US" sz="2800" b="1" i="0" cap="all" dirty="0">
              <a:effectLst/>
              <a:latin typeface="Modern Love" panose="04090805081005020601" pitchFamily="82" charset="0"/>
            </a:endParaRPr>
          </a:p>
        </p:txBody>
      </p:sp>
      <p:pic>
        <p:nvPicPr>
          <p:cNvPr id="2" name="Picture 1">
            <a:extLst>
              <a:ext uri="{FF2B5EF4-FFF2-40B4-BE49-F238E27FC236}">
                <a16:creationId xmlns:a16="http://schemas.microsoft.com/office/drawing/2014/main" id="{7827C0C6-4F3E-4C7D-B6D6-E933DB0C7E35}"/>
              </a:ext>
            </a:extLst>
          </p:cNvPr>
          <p:cNvPicPr>
            <a:picLocks noChangeAspect="1"/>
          </p:cNvPicPr>
          <p:nvPr/>
        </p:nvPicPr>
        <p:blipFill>
          <a:blip r:embed="rId4"/>
          <a:stretch>
            <a:fillRect/>
          </a:stretch>
        </p:blipFill>
        <p:spPr>
          <a:xfrm>
            <a:off x="1448503" y="1872436"/>
            <a:ext cx="5815385" cy="4352471"/>
          </a:xfrm>
          <a:prstGeom prst="rect">
            <a:avLst/>
          </a:prstGeom>
        </p:spPr>
      </p:pic>
      <p:sp>
        <p:nvSpPr>
          <p:cNvPr id="3" name="Rectangle 2">
            <a:extLst>
              <a:ext uri="{FF2B5EF4-FFF2-40B4-BE49-F238E27FC236}">
                <a16:creationId xmlns:a16="http://schemas.microsoft.com/office/drawing/2014/main" id="{FDA58E3B-FBB3-44FF-B51D-32E3F1AE6C9F}"/>
              </a:ext>
            </a:extLst>
          </p:cNvPr>
          <p:cNvSpPr/>
          <p:nvPr/>
        </p:nvSpPr>
        <p:spPr>
          <a:xfrm>
            <a:off x="1907797" y="1370281"/>
            <a:ext cx="1733167" cy="369332"/>
          </a:xfrm>
          <a:prstGeom prst="rect">
            <a:avLst/>
          </a:prstGeom>
        </p:spPr>
        <p:txBody>
          <a:bodyPr wrap="none">
            <a:spAutoFit/>
          </a:bodyPr>
          <a:lstStyle/>
          <a:p>
            <a:r>
              <a:rPr lang="en-US" b="1" dirty="0"/>
              <a:t>Spring </a:t>
            </a:r>
            <a:r>
              <a:rPr lang="ja-JP" altLang="en-US" b="1" dirty="0"/>
              <a:t>春 </a:t>
            </a:r>
            <a:r>
              <a:rPr lang="en-US" altLang="ja-JP" b="1" dirty="0"/>
              <a:t>(</a:t>
            </a:r>
            <a:r>
              <a:rPr lang="en-US" b="1" dirty="0" err="1"/>
              <a:t>Haru</a:t>
            </a:r>
            <a:r>
              <a:rPr lang="en-US" b="1" dirty="0"/>
              <a:t>)</a:t>
            </a:r>
          </a:p>
        </p:txBody>
      </p:sp>
      <p:sp>
        <p:nvSpPr>
          <p:cNvPr id="4" name="Rectangle 3">
            <a:extLst>
              <a:ext uri="{FF2B5EF4-FFF2-40B4-BE49-F238E27FC236}">
                <a16:creationId xmlns:a16="http://schemas.microsoft.com/office/drawing/2014/main" id="{9665A994-D36A-47D0-935E-6C2DEE7E4799}"/>
              </a:ext>
            </a:extLst>
          </p:cNvPr>
          <p:cNvSpPr/>
          <p:nvPr/>
        </p:nvSpPr>
        <p:spPr>
          <a:xfrm>
            <a:off x="4892612" y="1370281"/>
            <a:ext cx="2029210" cy="369332"/>
          </a:xfrm>
          <a:prstGeom prst="rect">
            <a:avLst/>
          </a:prstGeom>
        </p:spPr>
        <p:txBody>
          <a:bodyPr wrap="none">
            <a:spAutoFit/>
          </a:bodyPr>
          <a:lstStyle/>
          <a:p>
            <a:r>
              <a:rPr lang="en-US" b="1" dirty="0">
                <a:solidFill>
                  <a:srgbClr val="2E2E2E"/>
                </a:solidFill>
                <a:latin typeface="Muli"/>
              </a:rPr>
              <a:t>Summer </a:t>
            </a:r>
            <a:r>
              <a:rPr lang="ja-JP" altLang="en-US" b="1" dirty="0">
                <a:solidFill>
                  <a:srgbClr val="2E2E2E"/>
                </a:solidFill>
                <a:latin typeface="Muli"/>
              </a:rPr>
              <a:t>夏 </a:t>
            </a:r>
            <a:r>
              <a:rPr lang="en-US" altLang="ja-JP" b="1" dirty="0">
                <a:solidFill>
                  <a:srgbClr val="2E2E2E"/>
                </a:solidFill>
                <a:latin typeface="Muli"/>
              </a:rPr>
              <a:t>(</a:t>
            </a:r>
            <a:r>
              <a:rPr lang="en-US" b="1" dirty="0">
                <a:solidFill>
                  <a:srgbClr val="2E2E2E"/>
                </a:solidFill>
                <a:latin typeface="Muli"/>
              </a:rPr>
              <a:t>Natsu)</a:t>
            </a:r>
            <a:endParaRPr lang="en-US" b="1" dirty="0"/>
          </a:p>
        </p:txBody>
      </p:sp>
      <p:sp>
        <p:nvSpPr>
          <p:cNvPr id="5" name="Rectangle 4">
            <a:extLst>
              <a:ext uri="{FF2B5EF4-FFF2-40B4-BE49-F238E27FC236}">
                <a16:creationId xmlns:a16="http://schemas.microsoft.com/office/drawing/2014/main" id="{D03305C4-678C-4669-975F-6B7AFF6D5985}"/>
              </a:ext>
            </a:extLst>
          </p:cNvPr>
          <p:cNvSpPr/>
          <p:nvPr/>
        </p:nvSpPr>
        <p:spPr>
          <a:xfrm>
            <a:off x="1976932" y="6324749"/>
            <a:ext cx="1749197" cy="369332"/>
          </a:xfrm>
          <a:prstGeom prst="rect">
            <a:avLst/>
          </a:prstGeom>
        </p:spPr>
        <p:txBody>
          <a:bodyPr wrap="none">
            <a:spAutoFit/>
          </a:bodyPr>
          <a:lstStyle/>
          <a:p>
            <a:r>
              <a:rPr lang="en-US" b="1" dirty="0">
                <a:solidFill>
                  <a:srgbClr val="2E2E2E"/>
                </a:solidFill>
                <a:latin typeface="Muli"/>
              </a:rPr>
              <a:t>Autumn </a:t>
            </a:r>
            <a:r>
              <a:rPr lang="ja-JP" altLang="en-US" b="1" dirty="0">
                <a:solidFill>
                  <a:srgbClr val="2E2E2E"/>
                </a:solidFill>
                <a:latin typeface="Muli"/>
              </a:rPr>
              <a:t>秋 </a:t>
            </a:r>
            <a:r>
              <a:rPr lang="en-US" altLang="ja-JP" b="1" dirty="0">
                <a:solidFill>
                  <a:srgbClr val="2E2E2E"/>
                </a:solidFill>
                <a:latin typeface="Muli"/>
              </a:rPr>
              <a:t>(</a:t>
            </a:r>
            <a:r>
              <a:rPr lang="en-US" b="1" dirty="0">
                <a:solidFill>
                  <a:srgbClr val="2E2E2E"/>
                </a:solidFill>
                <a:latin typeface="Muli"/>
              </a:rPr>
              <a:t>Aki)</a:t>
            </a:r>
            <a:endParaRPr lang="en-US" b="1" dirty="0"/>
          </a:p>
        </p:txBody>
      </p:sp>
      <p:sp>
        <p:nvSpPr>
          <p:cNvPr id="17" name="Rectangle 16">
            <a:extLst>
              <a:ext uri="{FF2B5EF4-FFF2-40B4-BE49-F238E27FC236}">
                <a16:creationId xmlns:a16="http://schemas.microsoft.com/office/drawing/2014/main" id="{0A86B842-57A4-4482-A2F3-25BAE59E823B}"/>
              </a:ext>
            </a:extLst>
          </p:cNvPr>
          <p:cNvSpPr/>
          <p:nvPr/>
        </p:nvSpPr>
        <p:spPr>
          <a:xfrm>
            <a:off x="5087686" y="6324749"/>
            <a:ext cx="1789144" cy="369332"/>
          </a:xfrm>
          <a:prstGeom prst="rect">
            <a:avLst/>
          </a:prstGeom>
        </p:spPr>
        <p:txBody>
          <a:bodyPr wrap="none">
            <a:spAutoFit/>
          </a:bodyPr>
          <a:lstStyle/>
          <a:p>
            <a:r>
              <a:rPr lang="en-US" b="1" dirty="0">
                <a:solidFill>
                  <a:srgbClr val="2E2E2E"/>
                </a:solidFill>
                <a:latin typeface="Muli"/>
              </a:rPr>
              <a:t>Winter </a:t>
            </a:r>
            <a:r>
              <a:rPr lang="ja-JP" altLang="en-US" b="1" dirty="0">
                <a:solidFill>
                  <a:srgbClr val="2E2E2E"/>
                </a:solidFill>
                <a:latin typeface="Muli"/>
              </a:rPr>
              <a:t>冬 </a:t>
            </a:r>
            <a:r>
              <a:rPr lang="en-US" altLang="ja-JP" b="1" dirty="0">
                <a:solidFill>
                  <a:srgbClr val="2E2E2E"/>
                </a:solidFill>
                <a:latin typeface="Muli"/>
              </a:rPr>
              <a:t>(</a:t>
            </a:r>
            <a:r>
              <a:rPr lang="en-US" b="1" dirty="0">
                <a:solidFill>
                  <a:srgbClr val="2E2E2E"/>
                </a:solidFill>
                <a:latin typeface="Muli"/>
              </a:rPr>
              <a:t>Fuyu)</a:t>
            </a:r>
            <a:endParaRPr lang="en-US" b="1" dirty="0"/>
          </a:p>
        </p:txBody>
      </p:sp>
    </p:spTree>
    <p:extLst>
      <p:ext uri="{BB962C8B-B14F-4D97-AF65-F5344CB8AC3E}">
        <p14:creationId xmlns:p14="http://schemas.microsoft.com/office/powerpoint/2010/main" val="122180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9" name="Rectangle 8">
            <a:extLst>
              <a:ext uri="{FF2B5EF4-FFF2-40B4-BE49-F238E27FC236}">
                <a16:creationId xmlns:a16="http://schemas.microsoft.com/office/drawing/2014/main" id="{26EB4256-CEB7-415A-AF32-8B0CDCF993DB}"/>
              </a:ext>
            </a:extLst>
          </p:cNvPr>
          <p:cNvSpPr/>
          <p:nvPr/>
        </p:nvSpPr>
        <p:spPr>
          <a:xfrm>
            <a:off x="157758" y="620912"/>
            <a:ext cx="4407040" cy="523220"/>
          </a:xfrm>
          <a:prstGeom prst="rect">
            <a:avLst/>
          </a:prstGeom>
        </p:spPr>
        <p:txBody>
          <a:bodyPr wrap="none">
            <a:spAutoFit/>
          </a:bodyPr>
          <a:lstStyle/>
          <a:p>
            <a:r>
              <a:rPr lang="en-US" sz="2800" b="1" dirty="0">
                <a:solidFill>
                  <a:srgbClr val="1A1A1A"/>
                </a:solidFill>
                <a:latin typeface="Modern Love" panose="04090805081005020601" pitchFamily="82" charset="0"/>
              </a:rPr>
              <a:t>REASONS TO VISIT JAPAN</a:t>
            </a:r>
            <a:endParaRPr lang="en-US" sz="2800" b="1" i="0" dirty="0">
              <a:effectLst/>
              <a:latin typeface="Modern Love" panose="04090805081005020601" pitchFamily="82" charset="0"/>
            </a:endParaRPr>
          </a:p>
        </p:txBody>
      </p:sp>
      <p:sp>
        <p:nvSpPr>
          <p:cNvPr id="11" name="Rectangle 10">
            <a:extLst>
              <a:ext uri="{FF2B5EF4-FFF2-40B4-BE49-F238E27FC236}">
                <a16:creationId xmlns:a16="http://schemas.microsoft.com/office/drawing/2014/main" id="{1A3B3F67-AECC-4318-A3CB-8F72F5334C98}"/>
              </a:ext>
            </a:extLst>
          </p:cNvPr>
          <p:cNvSpPr/>
          <p:nvPr/>
        </p:nvSpPr>
        <p:spPr>
          <a:xfrm>
            <a:off x="222952" y="1357607"/>
            <a:ext cx="6557410" cy="369332"/>
          </a:xfrm>
          <a:prstGeom prst="rect">
            <a:avLst/>
          </a:prstGeom>
        </p:spPr>
        <p:txBody>
          <a:bodyPr wrap="square">
            <a:spAutoFit/>
          </a:bodyPr>
          <a:lstStyle/>
          <a:p>
            <a:r>
              <a:rPr lang="en-US" b="1" dirty="0">
                <a:solidFill>
                  <a:srgbClr val="1A1A1A"/>
                </a:solidFill>
                <a:latin typeface="Source Sans Pro" panose="020B0503030403020204" pitchFamily="34" charset="0"/>
              </a:rPr>
              <a:t>1. It’s easy to get around on public transportation</a:t>
            </a:r>
          </a:p>
        </p:txBody>
      </p:sp>
      <p:sp>
        <p:nvSpPr>
          <p:cNvPr id="15" name="Rectangle 14">
            <a:extLst>
              <a:ext uri="{FF2B5EF4-FFF2-40B4-BE49-F238E27FC236}">
                <a16:creationId xmlns:a16="http://schemas.microsoft.com/office/drawing/2014/main" id="{937A4FF9-1316-4F24-A946-CA590F396118}"/>
              </a:ext>
            </a:extLst>
          </p:cNvPr>
          <p:cNvSpPr/>
          <p:nvPr/>
        </p:nvSpPr>
        <p:spPr>
          <a:xfrm>
            <a:off x="222952" y="1765044"/>
            <a:ext cx="2351926" cy="369332"/>
          </a:xfrm>
          <a:prstGeom prst="rect">
            <a:avLst/>
          </a:prstGeom>
        </p:spPr>
        <p:txBody>
          <a:bodyPr wrap="none">
            <a:spAutoFit/>
          </a:bodyPr>
          <a:lstStyle/>
          <a:p>
            <a:r>
              <a:rPr lang="en-US" b="1" dirty="0">
                <a:solidFill>
                  <a:srgbClr val="1A1A1A"/>
                </a:solidFill>
                <a:latin typeface="Source Sans Pro" panose="020B0503030403020204" pitchFamily="34" charset="0"/>
              </a:rPr>
              <a:t>2. Japan is very clean</a:t>
            </a:r>
          </a:p>
        </p:txBody>
      </p:sp>
      <p:sp>
        <p:nvSpPr>
          <p:cNvPr id="19" name="Rectangle 18">
            <a:extLst>
              <a:ext uri="{FF2B5EF4-FFF2-40B4-BE49-F238E27FC236}">
                <a16:creationId xmlns:a16="http://schemas.microsoft.com/office/drawing/2014/main" id="{CDDA818C-3812-4D55-A048-72F38333F662}"/>
              </a:ext>
            </a:extLst>
          </p:cNvPr>
          <p:cNvSpPr/>
          <p:nvPr/>
        </p:nvSpPr>
        <p:spPr>
          <a:xfrm>
            <a:off x="222952" y="2172481"/>
            <a:ext cx="4447051" cy="369332"/>
          </a:xfrm>
          <a:prstGeom prst="rect">
            <a:avLst/>
          </a:prstGeom>
        </p:spPr>
        <p:txBody>
          <a:bodyPr wrap="none">
            <a:spAutoFit/>
          </a:bodyPr>
          <a:lstStyle/>
          <a:p>
            <a:r>
              <a:rPr lang="en-US" b="1" dirty="0">
                <a:solidFill>
                  <a:srgbClr val="1A1A1A"/>
                </a:solidFill>
                <a:latin typeface="Source Sans Pro" panose="020B0503030403020204" pitchFamily="34" charset="0"/>
              </a:rPr>
              <a:t>3. Japanese people are polite and friendly</a:t>
            </a:r>
          </a:p>
        </p:txBody>
      </p:sp>
      <p:sp>
        <p:nvSpPr>
          <p:cNvPr id="21" name="Rectangle 20">
            <a:extLst>
              <a:ext uri="{FF2B5EF4-FFF2-40B4-BE49-F238E27FC236}">
                <a16:creationId xmlns:a16="http://schemas.microsoft.com/office/drawing/2014/main" id="{CE6EA381-1409-4C2B-A62E-04013F435D4D}"/>
              </a:ext>
            </a:extLst>
          </p:cNvPr>
          <p:cNvSpPr/>
          <p:nvPr/>
        </p:nvSpPr>
        <p:spPr>
          <a:xfrm>
            <a:off x="222952" y="2563285"/>
            <a:ext cx="3863558" cy="369332"/>
          </a:xfrm>
          <a:prstGeom prst="rect">
            <a:avLst/>
          </a:prstGeom>
        </p:spPr>
        <p:txBody>
          <a:bodyPr wrap="none">
            <a:spAutoFit/>
          </a:bodyPr>
          <a:lstStyle/>
          <a:p>
            <a:r>
              <a:rPr lang="en-US" b="1" dirty="0">
                <a:solidFill>
                  <a:srgbClr val="1A1A1A"/>
                </a:solidFill>
                <a:latin typeface="Source Sans Pro" panose="020B0503030403020204" pitchFamily="34" charset="0"/>
              </a:rPr>
              <a:t>4. The incredible natural landscapes</a:t>
            </a:r>
          </a:p>
        </p:txBody>
      </p:sp>
      <p:sp>
        <p:nvSpPr>
          <p:cNvPr id="23" name="Rectangle 22">
            <a:extLst>
              <a:ext uri="{FF2B5EF4-FFF2-40B4-BE49-F238E27FC236}">
                <a16:creationId xmlns:a16="http://schemas.microsoft.com/office/drawing/2014/main" id="{3404E2E6-21D9-4105-B27B-A79B0534ADE6}"/>
              </a:ext>
            </a:extLst>
          </p:cNvPr>
          <p:cNvSpPr/>
          <p:nvPr/>
        </p:nvSpPr>
        <p:spPr>
          <a:xfrm>
            <a:off x="222952" y="2954089"/>
            <a:ext cx="3342582" cy="369332"/>
          </a:xfrm>
          <a:prstGeom prst="rect">
            <a:avLst/>
          </a:prstGeom>
        </p:spPr>
        <p:txBody>
          <a:bodyPr wrap="none">
            <a:spAutoFit/>
          </a:bodyPr>
          <a:lstStyle/>
          <a:p>
            <a:r>
              <a:rPr lang="en-US" b="1" dirty="0">
                <a:solidFill>
                  <a:srgbClr val="1A1A1A"/>
                </a:solidFill>
                <a:latin typeface="Source Sans Pro" panose="020B0503030403020204" pitchFamily="34" charset="0"/>
              </a:rPr>
              <a:t>5. The superb Japanese cuisine</a:t>
            </a:r>
          </a:p>
        </p:txBody>
      </p:sp>
      <p:sp>
        <p:nvSpPr>
          <p:cNvPr id="24" name="Rectangle 23">
            <a:extLst>
              <a:ext uri="{FF2B5EF4-FFF2-40B4-BE49-F238E27FC236}">
                <a16:creationId xmlns:a16="http://schemas.microsoft.com/office/drawing/2014/main" id="{645FDA26-6427-48F4-8E48-DCDABD82D161}"/>
              </a:ext>
            </a:extLst>
          </p:cNvPr>
          <p:cNvSpPr/>
          <p:nvPr/>
        </p:nvSpPr>
        <p:spPr>
          <a:xfrm>
            <a:off x="222952" y="3349914"/>
            <a:ext cx="3062057" cy="369332"/>
          </a:xfrm>
          <a:prstGeom prst="rect">
            <a:avLst/>
          </a:prstGeom>
        </p:spPr>
        <p:txBody>
          <a:bodyPr wrap="none">
            <a:spAutoFit/>
          </a:bodyPr>
          <a:lstStyle/>
          <a:p>
            <a:r>
              <a:rPr lang="en-US" b="1" dirty="0">
                <a:solidFill>
                  <a:srgbClr val="1A1A1A"/>
                </a:solidFill>
                <a:latin typeface="Source Sans Pro" panose="020B0503030403020204" pitchFamily="34" charset="0"/>
              </a:rPr>
              <a:t>6. The fantastic architecture</a:t>
            </a:r>
          </a:p>
        </p:txBody>
      </p:sp>
      <p:sp>
        <p:nvSpPr>
          <p:cNvPr id="25" name="Rectangle 24">
            <a:extLst>
              <a:ext uri="{FF2B5EF4-FFF2-40B4-BE49-F238E27FC236}">
                <a16:creationId xmlns:a16="http://schemas.microsoft.com/office/drawing/2014/main" id="{2EA22525-14FD-4FC5-A443-D7DE69656531}"/>
              </a:ext>
            </a:extLst>
          </p:cNvPr>
          <p:cNvSpPr/>
          <p:nvPr/>
        </p:nvSpPr>
        <p:spPr>
          <a:xfrm>
            <a:off x="239783" y="3745739"/>
            <a:ext cx="3028393" cy="369332"/>
          </a:xfrm>
          <a:prstGeom prst="rect">
            <a:avLst/>
          </a:prstGeom>
        </p:spPr>
        <p:txBody>
          <a:bodyPr wrap="none">
            <a:spAutoFit/>
          </a:bodyPr>
          <a:lstStyle/>
          <a:p>
            <a:r>
              <a:rPr lang="en-US" b="1" dirty="0">
                <a:solidFill>
                  <a:srgbClr val="1A1A1A"/>
                </a:solidFill>
                <a:latin typeface="Source Sans Pro" panose="020B0503030403020204" pitchFamily="34" charset="0"/>
              </a:rPr>
              <a:t>7. The advanced technology</a:t>
            </a:r>
          </a:p>
        </p:txBody>
      </p:sp>
      <p:sp>
        <p:nvSpPr>
          <p:cNvPr id="26" name="Rectangle 25">
            <a:extLst>
              <a:ext uri="{FF2B5EF4-FFF2-40B4-BE49-F238E27FC236}">
                <a16:creationId xmlns:a16="http://schemas.microsoft.com/office/drawing/2014/main" id="{53ADBCA1-139F-4AD6-BA5F-43FDDCB40EC6}"/>
              </a:ext>
            </a:extLst>
          </p:cNvPr>
          <p:cNvSpPr/>
          <p:nvPr/>
        </p:nvSpPr>
        <p:spPr>
          <a:xfrm>
            <a:off x="260464" y="4142574"/>
            <a:ext cx="2228495" cy="369332"/>
          </a:xfrm>
          <a:prstGeom prst="rect">
            <a:avLst/>
          </a:prstGeom>
        </p:spPr>
        <p:txBody>
          <a:bodyPr wrap="none">
            <a:spAutoFit/>
          </a:bodyPr>
          <a:lstStyle/>
          <a:p>
            <a:r>
              <a:rPr lang="en-US" b="1" dirty="0">
                <a:solidFill>
                  <a:srgbClr val="1A1A1A"/>
                </a:solidFill>
                <a:latin typeface="Source Sans Pro" panose="020B0503030403020204" pitchFamily="34" charset="0"/>
              </a:rPr>
              <a:t>8. Japan is very safe</a:t>
            </a:r>
          </a:p>
        </p:txBody>
      </p:sp>
      <p:sp>
        <p:nvSpPr>
          <p:cNvPr id="27" name="Rectangle 26">
            <a:extLst>
              <a:ext uri="{FF2B5EF4-FFF2-40B4-BE49-F238E27FC236}">
                <a16:creationId xmlns:a16="http://schemas.microsoft.com/office/drawing/2014/main" id="{F5BD37E8-6C50-421E-A640-3C6BC6743E5A}"/>
              </a:ext>
            </a:extLst>
          </p:cNvPr>
          <p:cNvSpPr/>
          <p:nvPr/>
        </p:nvSpPr>
        <p:spPr>
          <a:xfrm>
            <a:off x="260464" y="4552612"/>
            <a:ext cx="5553073" cy="369332"/>
          </a:xfrm>
          <a:prstGeom prst="rect">
            <a:avLst/>
          </a:prstGeom>
        </p:spPr>
        <p:txBody>
          <a:bodyPr wrap="square">
            <a:spAutoFit/>
          </a:bodyPr>
          <a:lstStyle/>
          <a:p>
            <a:r>
              <a:rPr lang="en-US" b="1" dirty="0">
                <a:solidFill>
                  <a:srgbClr val="1A1A1A"/>
                </a:solidFill>
                <a:latin typeface="Source Sans Pro" panose="020B0503030403020204" pitchFamily="34" charset="0"/>
              </a:rPr>
              <a:t>9. Japan is a Mecca for manga and anime lovers</a:t>
            </a:r>
          </a:p>
        </p:txBody>
      </p:sp>
      <p:pic>
        <p:nvPicPr>
          <p:cNvPr id="32" name="Picture 31">
            <a:extLst>
              <a:ext uri="{FF2B5EF4-FFF2-40B4-BE49-F238E27FC236}">
                <a16:creationId xmlns:a16="http://schemas.microsoft.com/office/drawing/2014/main" id="{FC7733E7-8E0F-4CC1-893E-CF96050CB4C5}"/>
              </a:ext>
            </a:extLst>
          </p:cNvPr>
          <p:cNvPicPr>
            <a:picLocks noChangeAspect="1"/>
          </p:cNvPicPr>
          <p:nvPr/>
        </p:nvPicPr>
        <p:blipFill>
          <a:blip r:embed="rId4"/>
          <a:stretch>
            <a:fillRect/>
          </a:stretch>
        </p:blipFill>
        <p:spPr>
          <a:xfrm>
            <a:off x="160869" y="4936510"/>
            <a:ext cx="2581818" cy="1719061"/>
          </a:xfrm>
          <a:prstGeom prst="rect">
            <a:avLst/>
          </a:prstGeom>
        </p:spPr>
      </p:pic>
      <p:pic>
        <p:nvPicPr>
          <p:cNvPr id="33" name="Picture 32">
            <a:extLst>
              <a:ext uri="{FF2B5EF4-FFF2-40B4-BE49-F238E27FC236}">
                <a16:creationId xmlns:a16="http://schemas.microsoft.com/office/drawing/2014/main" id="{CCAF4879-B820-4704-9550-9C58DA928156}"/>
              </a:ext>
            </a:extLst>
          </p:cNvPr>
          <p:cNvPicPr>
            <a:picLocks noChangeAspect="1"/>
          </p:cNvPicPr>
          <p:nvPr/>
        </p:nvPicPr>
        <p:blipFill>
          <a:blip r:embed="rId5"/>
          <a:stretch>
            <a:fillRect/>
          </a:stretch>
        </p:blipFill>
        <p:spPr>
          <a:xfrm flipH="1">
            <a:off x="5246749" y="1176209"/>
            <a:ext cx="2334203" cy="1363205"/>
          </a:xfrm>
          <a:prstGeom prst="rect">
            <a:avLst/>
          </a:prstGeom>
        </p:spPr>
      </p:pic>
      <p:grpSp>
        <p:nvGrpSpPr>
          <p:cNvPr id="36" name="Group 35">
            <a:extLst>
              <a:ext uri="{FF2B5EF4-FFF2-40B4-BE49-F238E27FC236}">
                <a16:creationId xmlns:a16="http://schemas.microsoft.com/office/drawing/2014/main" id="{7D80B97F-96B2-4F73-8397-DFBD40C4B11A}"/>
              </a:ext>
            </a:extLst>
          </p:cNvPr>
          <p:cNvGrpSpPr/>
          <p:nvPr/>
        </p:nvGrpSpPr>
        <p:grpSpPr>
          <a:xfrm>
            <a:off x="6597595" y="538290"/>
            <a:ext cx="2603400" cy="2051426"/>
            <a:chOff x="4892955" y="1694313"/>
            <a:chExt cx="3929071" cy="2385580"/>
          </a:xfrm>
        </p:grpSpPr>
        <p:pic>
          <p:nvPicPr>
            <p:cNvPr id="34" name="Picture 33">
              <a:extLst>
                <a:ext uri="{FF2B5EF4-FFF2-40B4-BE49-F238E27FC236}">
                  <a16:creationId xmlns:a16="http://schemas.microsoft.com/office/drawing/2014/main" id="{277C7ABF-3913-43A8-93D4-12365CAD0885}"/>
                </a:ext>
              </a:extLst>
            </p:cNvPr>
            <p:cNvPicPr>
              <a:picLocks noChangeAspect="1"/>
            </p:cNvPicPr>
            <p:nvPr/>
          </p:nvPicPr>
          <p:blipFill>
            <a:blip r:embed="rId6"/>
            <a:stretch>
              <a:fillRect/>
            </a:stretch>
          </p:blipFill>
          <p:spPr>
            <a:xfrm>
              <a:off x="4892955" y="1694313"/>
              <a:ext cx="3929071" cy="901281"/>
            </a:xfrm>
            <a:prstGeom prst="rect">
              <a:avLst/>
            </a:prstGeom>
          </p:spPr>
        </p:pic>
        <p:pic>
          <p:nvPicPr>
            <p:cNvPr id="35" name="Picture 34">
              <a:extLst>
                <a:ext uri="{FF2B5EF4-FFF2-40B4-BE49-F238E27FC236}">
                  <a16:creationId xmlns:a16="http://schemas.microsoft.com/office/drawing/2014/main" id="{E6121AAF-B4EF-47C8-BC04-191B15522013}"/>
                </a:ext>
              </a:extLst>
            </p:cNvPr>
            <p:cNvPicPr>
              <a:picLocks noChangeAspect="1"/>
            </p:cNvPicPr>
            <p:nvPr/>
          </p:nvPicPr>
          <p:blipFill>
            <a:blip r:embed="rId7"/>
            <a:stretch>
              <a:fillRect/>
            </a:stretch>
          </p:blipFill>
          <p:spPr>
            <a:xfrm>
              <a:off x="5361546" y="2587593"/>
              <a:ext cx="3028394" cy="1492300"/>
            </a:xfrm>
            <a:prstGeom prst="rect">
              <a:avLst/>
            </a:prstGeom>
          </p:spPr>
        </p:pic>
      </p:grpSp>
      <p:pic>
        <p:nvPicPr>
          <p:cNvPr id="37" name="Picture 36">
            <a:extLst>
              <a:ext uri="{FF2B5EF4-FFF2-40B4-BE49-F238E27FC236}">
                <a16:creationId xmlns:a16="http://schemas.microsoft.com/office/drawing/2014/main" id="{BE22F2C9-120F-471D-9DDF-9BE6BB1DEB0C}"/>
              </a:ext>
            </a:extLst>
          </p:cNvPr>
          <p:cNvPicPr>
            <a:picLocks noChangeAspect="1"/>
          </p:cNvPicPr>
          <p:nvPr/>
        </p:nvPicPr>
        <p:blipFill>
          <a:blip r:embed="rId8"/>
          <a:stretch>
            <a:fillRect/>
          </a:stretch>
        </p:blipFill>
        <p:spPr>
          <a:xfrm>
            <a:off x="3999067" y="2494889"/>
            <a:ext cx="2777970" cy="742499"/>
          </a:xfrm>
          <a:prstGeom prst="rect">
            <a:avLst/>
          </a:prstGeom>
        </p:spPr>
      </p:pic>
      <p:pic>
        <p:nvPicPr>
          <p:cNvPr id="38" name="Picture 37">
            <a:extLst>
              <a:ext uri="{FF2B5EF4-FFF2-40B4-BE49-F238E27FC236}">
                <a16:creationId xmlns:a16="http://schemas.microsoft.com/office/drawing/2014/main" id="{1ACBE114-D2A2-4B75-B0A9-0AC0C47BD437}"/>
              </a:ext>
            </a:extLst>
          </p:cNvPr>
          <p:cNvPicPr>
            <a:picLocks noChangeAspect="1"/>
          </p:cNvPicPr>
          <p:nvPr/>
        </p:nvPicPr>
        <p:blipFill>
          <a:blip r:embed="rId9"/>
          <a:stretch>
            <a:fillRect/>
          </a:stretch>
        </p:blipFill>
        <p:spPr>
          <a:xfrm>
            <a:off x="2322460" y="4974870"/>
            <a:ext cx="2857500" cy="1600200"/>
          </a:xfrm>
          <a:prstGeom prst="rect">
            <a:avLst/>
          </a:prstGeom>
        </p:spPr>
      </p:pic>
      <p:pic>
        <p:nvPicPr>
          <p:cNvPr id="40" name="Picture 39">
            <a:extLst>
              <a:ext uri="{FF2B5EF4-FFF2-40B4-BE49-F238E27FC236}">
                <a16:creationId xmlns:a16="http://schemas.microsoft.com/office/drawing/2014/main" id="{447D5732-F71D-4073-BB8C-F4671A946326}"/>
              </a:ext>
            </a:extLst>
          </p:cNvPr>
          <p:cNvPicPr>
            <a:picLocks noChangeAspect="1"/>
          </p:cNvPicPr>
          <p:nvPr/>
        </p:nvPicPr>
        <p:blipFill>
          <a:blip r:embed="rId10"/>
          <a:stretch>
            <a:fillRect/>
          </a:stretch>
        </p:blipFill>
        <p:spPr>
          <a:xfrm>
            <a:off x="6026036" y="3861853"/>
            <a:ext cx="2857500" cy="1600200"/>
          </a:xfrm>
          <a:prstGeom prst="rect">
            <a:avLst/>
          </a:prstGeom>
        </p:spPr>
      </p:pic>
      <p:pic>
        <p:nvPicPr>
          <p:cNvPr id="39" name="Picture 38">
            <a:extLst>
              <a:ext uri="{FF2B5EF4-FFF2-40B4-BE49-F238E27FC236}">
                <a16:creationId xmlns:a16="http://schemas.microsoft.com/office/drawing/2014/main" id="{C689146D-D708-4593-B2A9-40228E5AA3FD}"/>
              </a:ext>
            </a:extLst>
          </p:cNvPr>
          <p:cNvPicPr>
            <a:picLocks noChangeAspect="1"/>
          </p:cNvPicPr>
          <p:nvPr/>
        </p:nvPicPr>
        <p:blipFill>
          <a:blip r:embed="rId11"/>
          <a:stretch>
            <a:fillRect/>
          </a:stretch>
        </p:blipFill>
        <p:spPr>
          <a:xfrm>
            <a:off x="5191373" y="5210178"/>
            <a:ext cx="3028950" cy="1514475"/>
          </a:xfrm>
          <a:prstGeom prst="rect">
            <a:avLst/>
          </a:prstGeom>
        </p:spPr>
      </p:pic>
      <p:pic>
        <p:nvPicPr>
          <p:cNvPr id="31" name="Picture 30">
            <a:extLst>
              <a:ext uri="{FF2B5EF4-FFF2-40B4-BE49-F238E27FC236}">
                <a16:creationId xmlns:a16="http://schemas.microsoft.com/office/drawing/2014/main" id="{21B66141-6B0F-458A-8356-AD5EBF0A33FA}"/>
              </a:ext>
            </a:extLst>
          </p:cNvPr>
          <p:cNvPicPr>
            <a:picLocks noChangeAspect="1"/>
          </p:cNvPicPr>
          <p:nvPr/>
        </p:nvPicPr>
        <p:blipFill>
          <a:blip r:embed="rId12"/>
          <a:stretch>
            <a:fillRect/>
          </a:stretch>
        </p:blipFill>
        <p:spPr>
          <a:xfrm>
            <a:off x="6416280" y="2152135"/>
            <a:ext cx="2446351" cy="1936056"/>
          </a:xfrm>
          <a:prstGeom prst="rect">
            <a:avLst/>
          </a:prstGeom>
        </p:spPr>
      </p:pic>
      <p:pic>
        <p:nvPicPr>
          <p:cNvPr id="41" name="Picture 40">
            <a:extLst>
              <a:ext uri="{FF2B5EF4-FFF2-40B4-BE49-F238E27FC236}">
                <a16:creationId xmlns:a16="http://schemas.microsoft.com/office/drawing/2014/main" id="{C90F44A0-4E51-4E0D-B71A-574CF9E5C137}"/>
              </a:ext>
            </a:extLst>
          </p:cNvPr>
          <p:cNvPicPr>
            <a:picLocks noChangeAspect="1"/>
          </p:cNvPicPr>
          <p:nvPr/>
        </p:nvPicPr>
        <p:blipFill>
          <a:blip r:embed="rId13"/>
          <a:stretch>
            <a:fillRect/>
          </a:stretch>
        </p:blipFill>
        <p:spPr>
          <a:xfrm>
            <a:off x="4553508" y="3044960"/>
            <a:ext cx="2857500" cy="1600200"/>
          </a:xfrm>
          <a:prstGeom prst="rect">
            <a:avLst/>
          </a:prstGeom>
        </p:spPr>
      </p:pic>
    </p:spTree>
    <p:extLst>
      <p:ext uri="{BB962C8B-B14F-4D97-AF65-F5344CB8AC3E}">
        <p14:creationId xmlns:p14="http://schemas.microsoft.com/office/powerpoint/2010/main" val="8601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1"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200078" cy="523220"/>
          </a:xfrm>
          <a:prstGeom prst="rect">
            <a:avLst/>
          </a:prstGeom>
        </p:spPr>
        <p:txBody>
          <a:bodyPr wrap="none">
            <a:spAutoFit/>
          </a:bodyPr>
          <a:lstStyle/>
          <a:p>
            <a:r>
              <a:rPr lang="en-US" sz="2800" b="1" dirty="0">
                <a:solidFill>
                  <a:srgbClr val="1A1A1A"/>
                </a:solidFill>
                <a:latin typeface="Modern Love" panose="04090805081005020601" pitchFamily="82" charset="0"/>
              </a:rPr>
              <a:t>REASONS TO STUDY IN JAPAN</a:t>
            </a:r>
            <a:endParaRPr lang="en-US" sz="2800" b="1" i="0" dirty="0">
              <a:effectLst/>
              <a:latin typeface="Modern Love" panose="04090805081005020601" pitchFamily="82" charset="0"/>
            </a:endParaRPr>
          </a:p>
        </p:txBody>
      </p:sp>
      <p:sp>
        <p:nvSpPr>
          <p:cNvPr id="2" name="Rectangle 1">
            <a:extLst>
              <a:ext uri="{FF2B5EF4-FFF2-40B4-BE49-F238E27FC236}">
                <a16:creationId xmlns:a16="http://schemas.microsoft.com/office/drawing/2014/main" id="{ABAF8036-7142-4182-888D-25BB966B2A67}"/>
              </a:ext>
            </a:extLst>
          </p:cNvPr>
          <p:cNvSpPr/>
          <p:nvPr/>
        </p:nvSpPr>
        <p:spPr>
          <a:xfrm>
            <a:off x="172871" y="1311654"/>
            <a:ext cx="389401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marL="342900" indent="-342900">
              <a:buFont typeface="Wingdings" panose="05000000000000000000" pitchFamily="2" charset="2"/>
              <a:buChar char="v"/>
            </a:pPr>
            <a:r>
              <a:rPr lang="en-US" sz="2000" b="1" dirty="0">
                <a:latin typeface="Arial" panose="020B0604020202020204" pitchFamily="34" charset="0"/>
                <a:cs typeface="Arial" panose="020B0604020202020204" pitchFamily="34" charset="0"/>
              </a:rPr>
              <a:t>High educational standards</a:t>
            </a:r>
          </a:p>
        </p:txBody>
      </p:sp>
      <p:sp>
        <p:nvSpPr>
          <p:cNvPr id="3" name="Rectangle 2">
            <a:extLst>
              <a:ext uri="{FF2B5EF4-FFF2-40B4-BE49-F238E27FC236}">
                <a16:creationId xmlns:a16="http://schemas.microsoft.com/office/drawing/2014/main" id="{2BDE1132-4ACC-4C58-9D8F-5B834CD87378}"/>
              </a:ext>
            </a:extLst>
          </p:cNvPr>
          <p:cNvSpPr/>
          <p:nvPr/>
        </p:nvSpPr>
        <p:spPr>
          <a:xfrm>
            <a:off x="233580" y="1879286"/>
            <a:ext cx="8382393" cy="1754326"/>
          </a:xfrm>
          <a:prstGeom prst="rect">
            <a:avLst/>
          </a:prstGeom>
        </p:spPr>
        <p:txBody>
          <a:bodyPr wrap="square">
            <a:spAutoFit/>
          </a:bodyPr>
          <a:lstStyle/>
          <a:p>
            <a:pPr marL="342900" indent="-342900">
              <a:buFont typeface="+mj-lt"/>
              <a:buAutoNum type="arabicParenR"/>
            </a:pPr>
            <a:r>
              <a:rPr lang="en-US" dirty="0"/>
              <a:t>The OECD ranks Japanese high school students number one in the world for </a:t>
            </a:r>
            <a:r>
              <a:rPr lang="en-US" dirty="0" err="1"/>
              <a:t>maths</a:t>
            </a:r>
            <a:r>
              <a:rPr lang="en-US" dirty="0"/>
              <a:t>, and number 2 for scientific literacy. </a:t>
            </a:r>
          </a:p>
          <a:p>
            <a:pPr marL="342900" indent="-342900">
              <a:buFont typeface="+mj-lt"/>
              <a:buAutoNum type="arabicParenR"/>
            </a:pPr>
            <a:r>
              <a:rPr lang="en-US" dirty="0"/>
              <a:t>Japan has the highest number of Nobel prize winners of any Asian country, and the second highest of any country since 2000.</a:t>
            </a:r>
          </a:p>
          <a:p>
            <a:pPr marL="342900" indent="-342900">
              <a:buFont typeface="+mj-lt"/>
              <a:buAutoNum type="arabicParenR"/>
            </a:pPr>
            <a:r>
              <a:rPr lang="en-US" dirty="0"/>
              <a:t>49% of Japanese High School graduates enter university. </a:t>
            </a:r>
          </a:p>
          <a:p>
            <a:pPr marL="342900" indent="-342900">
              <a:buFont typeface="+mj-lt"/>
              <a:buAutoNum type="arabicParenR"/>
            </a:pPr>
            <a:r>
              <a:rPr lang="en-US" dirty="0"/>
              <a:t>Japan has over 700 universities, with 10 ranked in the top 200 worldwide.</a:t>
            </a:r>
          </a:p>
        </p:txBody>
      </p:sp>
      <p:sp>
        <p:nvSpPr>
          <p:cNvPr id="13" name="Rectangle 12">
            <a:extLst>
              <a:ext uri="{FF2B5EF4-FFF2-40B4-BE49-F238E27FC236}">
                <a16:creationId xmlns:a16="http://schemas.microsoft.com/office/drawing/2014/main" id="{9EB26C44-3446-4F23-AF6F-C49250D6566C}"/>
              </a:ext>
            </a:extLst>
          </p:cNvPr>
          <p:cNvSpPr/>
          <p:nvPr/>
        </p:nvSpPr>
        <p:spPr>
          <a:xfrm>
            <a:off x="172871" y="3884772"/>
            <a:ext cx="4802918"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marL="342900" indent="-342900" algn="ctr">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See the world, develop as a person</a:t>
            </a:r>
          </a:p>
        </p:txBody>
      </p:sp>
      <p:sp>
        <p:nvSpPr>
          <p:cNvPr id="17" name="Rectangle 16">
            <a:extLst>
              <a:ext uri="{FF2B5EF4-FFF2-40B4-BE49-F238E27FC236}">
                <a16:creationId xmlns:a16="http://schemas.microsoft.com/office/drawing/2014/main" id="{9E4958C5-32BD-4347-B209-04F6E695A573}"/>
              </a:ext>
            </a:extLst>
          </p:cNvPr>
          <p:cNvSpPr/>
          <p:nvPr/>
        </p:nvSpPr>
        <p:spPr>
          <a:xfrm>
            <a:off x="233580" y="4392184"/>
            <a:ext cx="8599869" cy="2031325"/>
          </a:xfrm>
          <a:prstGeom prst="rect">
            <a:avLst/>
          </a:prstGeom>
        </p:spPr>
        <p:txBody>
          <a:bodyPr wrap="square">
            <a:spAutoFit/>
          </a:bodyPr>
          <a:lstStyle/>
          <a:p>
            <a:pPr marL="342900" indent="-342900">
              <a:buFont typeface="+mj-lt"/>
              <a:buAutoNum type="arabicParenR"/>
            </a:pPr>
            <a:r>
              <a:rPr lang="en-US" dirty="0"/>
              <a:t>Studying abroad gives you an unparalleled opportunity to live, work and explore a different culture. </a:t>
            </a:r>
          </a:p>
          <a:p>
            <a:pPr marL="342900" indent="-342900">
              <a:buFont typeface="+mj-lt"/>
              <a:buAutoNum type="arabicParenR"/>
            </a:pPr>
            <a:r>
              <a:rPr lang="en-US" dirty="0"/>
              <a:t>Living overseas will help you develop as a person, becoming independent and taking responsibility. It will help you to see things from new perspectives, and appreciate the differences between cultures, while also seeing the deep similarities between people. </a:t>
            </a:r>
          </a:p>
          <a:p>
            <a:pPr marL="342900" indent="-342900">
              <a:buFont typeface="+mj-lt"/>
              <a:buAutoNum type="arabicParenR"/>
            </a:pPr>
            <a:r>
              <a:rPr lang="en-US" dirty="0"/>
              <a:t>Learning doesn't just happen in the classroom; meeting people from different cultures and making friends from all over the world are also important parts of growing up.</a:t>
            </a:r>
          </a:p>
        </p:txBody>
      </p:sp>
    </p:spTree>
    <p:extLst>
      <p:ext uri="{BB962C8B-B14F-4D97-AF65-F5344CB8AC3E}">
        <p14:creationId xmlns:p14="http://schemas.microsoft.com/office/powerpoint/2010/main" val="32827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200078" cy="523220"/>
          </a:xfrm>
          <a:prstGeom prst="rect">
            <a:avLst/>
          </a:prstGeom>
        </p:spPr>
        <p:txBody>
          <a:bodyPr wrap="none">
            <a:spAutoFit/>
          </a:bodyPr>
          <a:lstStyle/>
          <a:p>
            <a:r>
              <a:rPr lang="en-US" sz="2800" b="1" dirty="0">
                <a:solidFill>
                  <a:srgbClr val="1A1A1A"/>
                </a:solidFill>
                <a:latin typeface="Modern Love" panose="04090805081005020601" pitchFamily="82" charset="0"/>
              </a:rPr>
              <a:t>REASONS TO STUDY IN JAPAN</a:t>
            </a:r>
            <a:endParaRPr lang="en-US" sz="2800" b="1" i="0" dirty="0">
              <a:effectLst/>
              <a:latin typeface="Modern Love" panose="04090805081005020601" pitchFamily="82" charset="0"/>
            </a:endParaRPr>
          </a:p>
        </p:txBody>
      </p:sp>
      <p:sp>
        <p:nvSpPr>
          <p:cNvPr id="4" name="Rectangle 3">
            <a:extLst>
              <a:ext uri="{FF2B5EF4-FFF2-40B4-BE49-F238E27FC236}">
                <a16:creationId xmlns:a16="http://schemas.microsoft.com/office/drawing/2014/main" id="{0C82BE32-BCB9-4635-B5E5-0AD976BEA7DC}"/>
              </a:ext>
            </a:extLst>
          </p:cNvPr>
          <p:cNvSpPr/>
          <p:nvPr/>
        </p:nvSpPr>
        <p:spPr>
          <a:xfrm>
            <a:off x="106269" y="1219461"/>
            <a:ext cx="5303055" cy="40011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marL="342900" indent="-342900" algn="ctr">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Learn Japanese while earning a degree</a:t>
            </a:r>
          </a:p>
        </p:txBody>
      </p:sp>
      <p:sp>
        <p:nvSpPr>
          <p:cNvPr id="5" name="Rectangle 4">
            <a:extLst>
              <a:ext uri="{FF2B5EF4-FFF2-40B4-BE49-F238E27FC236}">
                <a16:creationId xmlns:a16="http://schemas.microsoft.com/office/drawing/2014/main" id="{CB086740-83DB-42A0-8F0E-1FECE7D3DB3D}"/>
              </a:ext>
            </a:extLst>
          </p:cNvPr>
          <p:cNvSpPr/>
          <p:nvPr/>
        </p:nvSpPr>
        <p:spPr>
          <a:xfrm>
            <a:off x="301880" y="1717656"/>
            <a:ext cx="8108631" cy="1477328"/>
          </a:xfrm>
          <a:prstGeom prst="rect">
            <a:avLst/>
          </a:prstGeom>
        </p:spPr>
        <p:txBody>
          <a:bodyPr wrap="square">
            <a:spAutoFit/>
          </a:bodyPr>
          <a:lstStyle/>
          <a:p>
            <a:pPr marL="342900" indent="-342900">
              <a:buFont typeface="+mj-lt"/>
              <a:buAutoNum type="arabicParenR"/>
            </a:pPr>
            <a:r>
              <a:rPr lang="en-US" dirty="0"/>
              <a:t>Studying on international program allows you to learn Japanese all the way throughout your degree program, while also earning a degree in another subject. </a:t>
            </a:r>
          </a:p>
          <a:p>
            <a:pPr marL="342900" indent="-342900">
              <a:buFont typeface="+mj-lt"/>
              <a:buAutoNum type="arabicParenR"/>
            </a:pPr>
            <a:r>
              <a:rPr lang="en-US" dirty="0"/>
              <a:t>Student who wish to remain in Japan and work after graduation may enjoy a significant advantage over language majors, who may have comparable Japanese levels, but who lack the degree specific skills.</a:t>
            </a:r>
          </a:p>
        </p:txBody>
      </p:sp>
      <p:sp>
        <p:nvSpPr>
          <p:cNvPr id="9" name="Rectangle 8">
            <a:extLst>
              <a:ext uri="{FF2B5EF4-FFF2-40B4-BE49-F238E27FC236}">
                <a16:creationId xmlns:a16="http://schemas.microsoft.com/office/drawing/2014/main" id="{487103DB-6F8C-41BD-8C61-8C0ED8FD3961}"/>
              </a:ext>
            </a:extLst>
          </p:cNvPr>
          <p:cNvSpPr/>
          <p:nvPr/>
        </p:nvSpPr>
        <p:spPr>
          <a:xfrm>
            <a:off x="157758" y="3462962"/>
            <a:ext cx="527099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marL="285750" indent="-285750" algn="ctr">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Japan is a safe, peaceful place to study</a:t>
            </a:r>
          </a:p>
        </p:txBody>
      </p:sp>
      <p:sp>
        <p:nvSpPr>
          <p:cNvPr id="11" name="Rectangle 10">
            <a:extLst>
              <a:ext uri="{FF2B5EF4-FFF2-40B4-BE49-F238E27FC236}">
                <a16:creationId xmlns:a16="http://schemas.microsoft.com/office/drawing/2014/main" id="{CBD0C40F-9BA0-4EBD-A307-A3058B5142CB}"/>
              </a:ext>
            </a:extLst>
          </p:cNvPr>
          <p:cNvSpPr/>
          <p:nvPr/>
        </p:nvSpPr>
        <p:spPr>
          <a:xfrm>
            <a:off x="301880" y="4036930"/>
            <a:ext cx="8108630" cy="2031325"/>
          </a:xfrm>
          <a:prstGeom prst="rect">
            <a:avLst/>
          </a:prstGeom>
        </p:spPr>
        <p:txBody>
          <a:bodyPr wrap="square">
            <a:spAutoFit/>
          </a:bodyPr>
          <a:lstStyle/>
          <a:p>
            <a:pPr marL="342900" indent="-342900">
              <a:buFont typeface="+mj-lt"/>
              <a:buAutoNum type="arabicParenR"/>
            </a:pPr>
            <a:r>
              <a:rPr lang="en-US" dirty="0"/>
              <a:t>Japan is one of the safest countries in the world. Violent crime is rare, with Japan ranking last in the number of victims of crime per capita (nationmaster.com). </a:t>
            </a:r>
          </a:p>
          <a:p>
            <a:pPr marL="342900" indent="-342900">
              <a:buFont typeface="+mj-lt"/>
              <a:buAutoNum type="arabicParenR"/>
            </a:pPr>
            <a:r>
              <a:rPr lang="en-US" dirty="0"/>
              <a:t>Japan also has one of the world's most advanced healthcare systems, reflected in this high life expectancy. Members of the National Health Insurance scheme pay only 30% of their healthcare costs, with a trip to the doctor or dentist often costing only a few hundred yen (few dollars).</a:t>
            </a:r>
          </a:p>
          <a:p>
            <a:pPr marL="342900" indent="-342900">
              <a:buFont typeface="+mj-lt"/>
              <a:buAutoNum type="arabicParenR"/>
            </a:pPr>
            <a:endParaRPr lang="en-US" dirty="0"/>
          </a:p>
        </p:txBody>
      </p:sp>
    </p:spTree>
    <p:extLst>
      <p:ext uri="{BB962C8B-B14F-4D97-AF65-F5344CB8AC3E}">
        <p14:creationId xmlns:p14="http://schemas.microsoft.com/office/powerpoint/2010/main" val="255192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200078" cy="523220"/>
          </a:xfrm>
          <a:prstGeom prst="rect">
            <a:avLst/>
          </a:prstGeom>
        </p:spPr>
        <p:txBody>
          <a:bodyPr wrap="none">
            <a:spAutoFit/>
          </a:bodyPr>
          <a:lstStyle/>
          <a:p>
            <a:r>
              <a:rPr lang="en-US" sz="2800" b="1" dirty="0">
                <a:solidFill>
                  <a:srgbClr val="1A1A1A"/>
                </a:solidFill>
                <a:latin typeface="Modern Love" panose="04090805081005020601" pitchFamily="82" charset="0"/>
              </a:rPr>
              <a:t>REASONS TO STUDY IN JAPAN</a:t>
            </a:r>
            <a:endParaRPr lang="en-US" sz="2800" b="1" i="0" dirty="0">
              <a:effectLst/>
              <a:latin typeface="Modern Love" panose="04090805081005020601" pitchFamily="82" charset="0"/>
            </a:endParaRPr>
          </a:p>
        </p:txBody>
      </p:sp>
      <p:sp>
        <p:nvSpPr>
          <p:cNvPr id="3" name="Rectangle 2">
            <a:extLst>
              <a:ext uri="{FF2B5EF4-FFF2-40B4-BE49-F238E27FC236}">
                <a16:creationId xmlns:a16="http://schemas.microsoft.com/office/drawing/2014/main" id="{1E777918-260A-4870-B8A6-DC3BE1252993}"/>
              </a:ext>
            </a:extLst>
          </p:cNvPr>
          <p:cNvSpPr/>
          <p:nvPr/>
        </p:nvSpPr>
        <p:spPr>
          <a:xfrm>
            <a:off x="118208" y="1371965"/>
            <a:ext cx="4046301"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marL="285750" indent="-285750" algn="ctr">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Improving your employability</a:t>
            </a:r>
          </a:p>
        </p:txBody>
      </p:sp>
      <p:sp>
        <p:nvSpPr>
          <p:cNvPr id="13" name="Rectangle 12">
            <a:extLst>
              <a:ext uri="{FF2B5EF4-FFF2-40B4-BE49-F238E27FC236}">
                <a16:creationId xmlns:a16="http://schemas.microsoft.com/office/drawing/2014/main" id="{93A8F777-A129-4494-8567-1B035D513692}"/>
              </a:ext>
            </a:extLst>
          </p:cNvPr>
          <p:cNvSpPr/>
          <p:nvPr/>
        </p:nvSpPr>
        <p:spPr>
          <a:xfrm>
            <a:off x="237225" y="1881515"/>
            <a:ext cx="8531525" cy="3693319"/>
          </a:xfrm>
          <a:prstGeom prst="rect">
            <a:avLst/>
          </a:prstGeom>
        </p:spPr>
        <p:txBody>
          <a:bodyPr wrap="square">
            <a:spAutoFit/>
          </a:bodyPr>
          <a:lstStyle/>
          <a:p>
            <a:pPr marL="342900" indent="-342900">
              <a:buFont typeface="+mj-lt"/>
              <a:buAutoNum type="arabicParenR"/>
            </a:pPr>
            <a:r>
              <a:rPr lang="en-US" dirty="0"/>
              <a:t>Study abroad is an impressive part of any resume. Employers value the skills you learn as an international student. As well as the personal growth you will undergo studying in Japanese institution, interacting with your professors, classmates, tutors and friends, will help improve your international awareness and employment opportunities. </a:t>
            </a:r>
          </a:p>
          <a:p>
            <a:pPr marL="342900" indent="-342900">
              <a:buFont typeface="+mj-lt"/>
              <a:buAutoNum type="arabicParenR"/>
            </a:pPr>
            <a:r>
              <a:rPr lang="en-US" dirty="0"/>
              <a:t>Internationally aware employees are in strong demand, and many companies actively recruit students with overseas learning experience - especially if they are able to speak a second language. If you choose to return home after graduation, you can be confident that your experience in Japan will help you appeal to high-quality employers.</a:t>
            </a:r>
          </a:p>
          <a:p>
            <a:pPr marL="342900" indent="-342900">
              <a:buFont typeface="+mj-lt"/>
              <a:buAutoNum type="arabicParenR"/>
            </a:pPr>
            <a:r>
              <a:rPr lang="en-US" dirty="0"/>
              <a:t>For this wishing to remain in Japan, there is a strong job market for highly qualified graduates. In a recent survey, around half of the major Japanese companies surveyed expressed a desire to hire foreigners graduating from Japanese institutions.</a:t>
            </a:r>
          </a:p>
        </p:txBody>
      </p:sp>
    </p:spTree>
    <p:extLst>
      <p:ext uri="{BB962C8B-B14F-4D97-AF65-F5344CB8AC3E}">
        <p14:creationId xmlns:p14="http://schemas.microsoft.com/office/powerpoint/2010/main" val="39191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200078" cy="523220"/>
          </a:xfrm>
          <a:prstGeom prst="rect">
            <a:avLst/>
          </a:prstGeom>
        </p:spPr>
        <p:txBody>
          <a:bodyPr wrap="none">
            <a:spAutoFit/>
          </a:bodyPr>
          <a:lstStyle/>
          <a:p>
            <a:r>
              <a:rPr lang="en-US" sz="2800" b="1" dirty="0">
                <a:solidFill>
                  <a:srgbClr val="1A1A1A"/>
                </a:solidFill>
                <a:latin typeface="Modern Love" panose="04090805081005020601" pitchFamily="82" charset="0"/>
              </a:rPr>
              <a:t>REASONS TO STUDY IN JAPAN</a:t>
            </a:r>
            <a:endParaRPr lang="en-US" sz="2800" b="1" i="0" dirty="0">
              <a:effectLst/>
              <a:latin typeface="Modern Love" panose="04090805081005020601" pitchFamily="82" charset="0"/>
            </a:endParaRPr>
          </a:p>
        </p:txBody>
      </p:sp>
      <p:sp>
        <p:nvSpPr>
          <p:cNvPr id="2" name="Rectangle 1">
            <a:extLst>
              <a:ext uri="{FF2B5EF4-FFF2-40B4-BE49-F238E27FC236}">
                <a16:creationId xmlns:a16="http://schemas.microsoft.com/office/drawing/2014/main" id="{38C0BB10-9022-4566-BB0D-5D3FAB8D0002}"/>
              </a:ext>
            </a:extLst>
          </p:cNvPr>
          <p:cNvSpPr/>
          <p:nvPr/>
        </p:nvSpPr>
        <p:spPr>
          <a:xfrm>
            <a:off x="258792" y="1330220"/>
            <a:ext cx="583045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342900" indent="-342900" algn="ctr">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Low tuition fees and generous scholarships</a:t>
            </a:r>
          </a:p>
        </p:txBody>
      </p:sp>
      <p:sp>
        <p:nvSpPr>
          <p:cNvPr id="4" name="Rectangle 3">
            <a:extLst>
              <a:ext uri="{FF2B5EF4-FFF2-40B4-BE49-F238E27FC236}">
                <a16:creationId xmlns:a16="http://schemas.microsoft.com/office/drawing/2014/main" id="{2A34C6B4-BFC9-4D23-A181-7445CA5E824B}"/>
              </a:ext>
            </a:extLst>
          </p:cNvPr>
          <p:cNvSpPr/>
          <p:nvPr/>
        </p:nvSpPr>
        <p:spPr>
          <a:xfrm>
            <a:off x="652205" y="1905556"/>
            <a:ext cx="8103605" cy="2308324"/>
          </a:xfrm>
          <a:prstGeom prst="rect">
            <a:avLst/>
          </a:prstGeom>
        </p:spPr>
        <p:txBody>
          <a:bodyPr wrap="square">
            <a:spAutoFit/>
          </a:bodyPr>
          <a:lstStyle/>
          <a:p>
            <a:pPr marL="342900" indent="-342900">
              <a:buFont typeface="+mj-lt"/>
              <a:buAutoNum type="arabicParenR"/>
            </a:pPr>
            <a:r>
              <a:rPr lang="en-US" dirty="0"/>
              <a:t>Tuition fees are comparatively cheap in Japan. While an "in state" student in the US may spend $10,000 a year or more on tuition, with "out of state" and international fees being several times higher, tuition fees at Japanese public universities are a mere 535,800 yen (</a:t>
            </a:r>
            <a:r>
              <a:rPr lang="en-US" dirty="0" err="1"/>
              <a:t>approx</a:t>
            </a:r>
            <a:r>
              <a:rPr lang="en-US" dirty="0"/>
              <a:t> $5,500) a year. </a:t>
            </a:r>
          </a:p>
          <a:p>
            <a:pPr marL="342900" indent="-342900">
              <a:buFont typeface="+mj-lt"/>
              <a:buAutoNum type="arabicParenR"/>
            </a:pPr>
            <a:r>
              <a:rPr lang="en-US" dirty="0"/>
              <a:t>Furthermore, at partial and full tuition fees waivers are even possible for high achieving students from poorer backgrounds in most of Japanese universities.</a:t>
            </a:r>
          </a:p>
          <a:p>
            <a:pPr marL="342900" indent="-342900">
              <a:buFont typeface="+mj-lt"/>
              <a:buAutoNum type="arabicParenR"/>
            </a:pPr>
            <a:r>
              <a:rPr lang="en-US" dirty="0"/>
              <a:t>Furthermore, a wide range of scholarships are available, both from the university, and from public and private organizations.</a:t>
            </a:r>
          </a:p>
        </p:txBody>
      </p:sp>
    </p:spTree>
    <p:extLst>
      <p:ext uri="{BB962C8B-B14F-4D97-AF65-F5344CB8AC3E}">
        <p14:creationId xmlns:p14="http://schemas.microsoft.com/office/powerpoint/2010/main" val="36574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9767E2-8F04-4054-9175-A1746B98CCF9}"/>
              </a:ext>
            </a:extLst>
          </p:cNvPr>
          <p:cNvGrpSpPr/>
          <p:nvPr/>
        </p:nvGrpSpPr>
        <p:grpSpPr>
          <a:xfrm>
            <a:off x="4356196" y="65492"/>
            <a:ext cx="4713084" cy="369332"/>
            <a:chOff x="183689" y="201429"/>
            <a:chExt cx="8567508" cy="714475"/>
          </a:xfrm>
        </p:grpSpPr>
        <p:pic>
          <p:nvPicPr>
            <p:cNvPr id="6" name="Picture 5">
              <a:extLst>
                <a:ext uri="{FF2B5EF4-FFF2-40B4-BE49-F238E27FC236}">
                  <a16:creationId xmlns:a16="http://schemas.microsoft.com/office/drawing/2014/main" id="{1D9A3840-FCEE-411C-B459-5E29A6D0CBB1}"/>
                </a:ext>
              </a:extLst>
            </p:cNvPr>
            <p:cNvPicPr>
              <a:picLocks noChangeAspect="1"/>
            </p:cNvPicPr>
            <p:nvPr/>
          </p:nvPicPr>
          <p:blipFill>
            <a:blip r:embed="rId2"/>
            <a:stretch>
              <a:fillRect/>
            </a:stretch>
          </p:blipFill>
          <p:spPr>
            <a:xfrm>
              <a:off x="7103142" y="330821"/>
              <a:ext cx="1648055" cy="466790"/>
            </a:xfrm>
            <a:prstGeom prst="rect">
              <a:avLst/>
            </a:prstGeom>
          </p:spPr>
        </p:pic>
        <p:pic>
          <p:nvPicPr>
            <p:cNvPr id="7" name="Picture 6">
              <a:extLst>
                <a:ext uri="{FF2B5EF4-FFF2-40B4-BE49-F238E27FC236}">
                  <a16:creationId xmlns:a16="http://schemas.microsoft.com/office/drawing/2014/main" id="{BA9E0928-B426-48CA-B0F3-D886B657A08E}"/>
                </a:ext>
              </a:extLst>
            </p:cNvPr>
            <p:cNvPicPr>
              <a:picLocks noChangeAspect="1"/>
            </p:cNvPicPr>
            <p:nvPr/>
          </p:nvPicPr>
          <p:blipFill>
            <a:blip r:embed="rId3"/>
            <a:stretch>
              <a:fillRect/>
            </a:stretch>
          </p:blipFill>
          <p:spPr>
            <a:xfrm>
              <a:off x="183689" y="201429"/>
              <a:ext cx="4877481" cy="714475"/>
            </a:xfrm>
            <a:prstGeom prst="rect">
              <a:avLst/>
            </a:prstGeom>
          </p:spPr>
        </p:pic>
      </p:grpSp>
      <p:sp>
        <p:nvSpPr>
          <p:cNvPr id="42" name="Rectangle 41">
            <a:extLst>
              <a:ext uri="{FF2B5EF4-FFF2-40B4-BE49-F238E27FC236}">
                <a16:creationId xmlns:a16="http://schemas.microsoft.com/office/drawing/2014/main" id="{C167896C-E12B-4A4A-8035-00FCBE2F9767}"/>
              </a:ext>
            </a:extLst>
          </p:cNvPr>
          <p:cNvSpPr/>
          <p:nvPr/>
        </p:nvSpPr>
        <p:spPr>
          <a:xfrm>
            <a:off x="157758" y="620912"/>
            <a:ext cx="5964197" cy="523220"/>
          </a:xfrm>
          <a:prstGeom prst="rect">
            <a:avLst/>
          </a:prstGeom>
        </p:spPr>
        <p:txBody>
          <a:bodyPr wrap="none">
            <a:spAutoFit/>
          </a:bodyPr>
          <a:lstStyle/>
          <a:p>
            <a:r>
              <a:rPr lang="en-US" sz="2800" b="1" dirty="0">
                <a:solidFill>
                  <a:srgbClr val="1A1A1A"/>
                </a:solidFill>
                <a:latin typeface="Modern Love" panose="04090805081005020601" pitchFamily="82" charset="0"/>
              </a:rPr>
              <a:t>SCHOLARSHIP TO STUDY IN JAPAN</a:t>
            </a:r>
            <a:endParaRPr lang="en-US" sz="2800" b="1" i="0" dirty="0">
              <a:effectLst/>
              <a:latin typeface="Modern Love" panose="04090805081005020601" pitchFamily="82" charset="0"/>
            </a:endParaRPr>
          </a:p>
        </p:txBody>
      </p:sp>
      <p:pic>
        <p:nvPicPr>
          <p:cNvPr id="3" name="Picture 2">
            <a:extLst>
              <a:ext uri="{FF2B5EF4-FFF2-40B4-BE49-F238E27FC236}">
                <a16:creationId xmlns:a16="http://schemas.microsoft.com/office/drawing/2014/main" id="{087FA95C-E37A-4F4F-A368-45C05F91EFCD}"/>
              </a:ext>
            </a:extLst>
          </p:cNvPr>
          <p:cNvPicPr>
            <a:picLocks noChangeAspect="1"/>
          </p:cNvPicPr>
          <p:nvPr/>
        </p:nvPicPr>
        <p:blipFill>
          <a:blip r:embed="rId4"/>
          <a:stretch>
            <a:fillRect/>
          </a:stretch>
        </p:blipFill>
        <p:spPr>
          <a:xfrm>
            <a:off x="511441" y="1246790"/>
            <a:ext cx="8215765" cy="5102760"/>
          </a:xfrm>
          <a:prstGeom prst="rect">
            <a:avLst/>
          </a:prstGeom>
        </p:spPr>
      </p:pic>
      <p:sp>
        <p:nvSpPr>
          <p:cNvPr id="17" name="Rectangle 16">
            <a:extLst>
              <a:ext uri="{FF2B5EF4-FFF2-40B4-BE49-F238E27FC236}">
                <a16:creationId xmlns:a16="http://schemas.microsoft.com/office/drawing/2014/main" id="{C341B7FB-E045-459F-91E5-C29426E6F364}"/>
              </a:ext>
            </a:extLst>
          </p:cNvPr>
          <p:cNvSpPr/>
          <p:nvPr/>
        </p:nvSpPr>
        <p:spPr>
          <a:xfrm>
            <a:off x="1777292" y="6330843"/>
            <a:ext cx="5589415" cy="461665"/>
          </a:xfrm>
          <a:prstGeom prst="rect">
            <a:avLst/>
          </a:prstGeom>
        </p:spPr>
        <p:txBody>
          <a:bodyPr wrap="none">
            <a:spAutoFit/>
          </a:bodyPr>
          <a:lstStyle/>
          <a:p>
            <a:r>
              <a:rPr lang="en-US" sz="2400" b="1" dirty="0">
                <a:hlinkClick r:id="rId5">
                  <a:extLst>
                    <a:ext uri="{A12FA001-AC4F-418D-AE19-62706E023703}">
                      <ahyp:hlinkClr xmlns:ahyp="http://schemas.microsoft.com/office/drawing/2018/hyperlinkcolor" val="tx"/>
                    </a:ext>
                  </a:extLst>
                </a:hlinkClick>
              </a:rPr>
              <a:t>https://www.id.emb-japan.go.jp/sch.html</a:t>
            </a:r>
            <a:endParaRPr lang="en-US" sz="2400" b="1" dirty="0"/>
          </a:p>
        </p:txBody>
      </p:sp>
    </p:spTree>
    <p:extLst>
      <p:ext uri="{BB962C8B-B14F-4D97-AF65-F5344CB8AC3E}">
        <p14:creationId xmlns:p14="http://schemas.microsoft.com/office/powerpoint/2010/main" val="6492307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1489</Words>
  <Application>Microsoft Office PowerPoint</Application>
  <PresentationFormat>On-screen Show (4:3)</PresentationFormat>
  <Paragraphs>142</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Muli</vt:lpstr>
      <vt:lpstr>Arial</vt:lpstr>
      <vt:lpstr>Calibri</vt:lpstr>
      <vt:lpstr>Calibri Light</vt:lpstr>
      <vt:lpstr>Modern Love</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lina mahardiani</dc:creator>
  <cp:lastModifiedBy>lina mahardiani</cp:lastModifiedBy>
  <cp:revision>41</cp:revision>
  <dcterms:created xsi:type="dcterms:W3CDTF">2020-07-03T17:06:49Z</dcterms:created>
  <dcterms:modified xsi:type="dcterms:W3CDTF">2020-07-04T03:09:05Z</dcterms:modified>
</cp:coreProperties>
</file>